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34" r:id="rId2"/>
    <p:sldId id="442" r:id="rId3"/>
    <p:sldId id="443" r:id="rId4"/>
    <p:sldId id="444" r:id="rId5"/>
    <p:sldId id="445" r:id="rId6"/>
    <p:sldId id="446" r:id="rId7"/>
    <p:sldId id="374" r:id="rId8"/>
    <p:sldId id="392" r:id="rId9"/>
    <p:sldId id="395" r:id="rId10"/>
    <p:sldId id="408" r:id="rId11"/>
    <p:sldId id="323" r:id="rId12"/>
    <p:sldId id="39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4" d="100"/>
          <a:sy n="104" d="100"/>
        </p:scale>
        <p:origin x="8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1732D-91CB-BBFE-B803-4D9EF1A9B7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F94E401-318D-4459-C16A-C1A88FBC78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1C681E8-06C1-DCE9-0C34-A057F368A9FE}"/>
              </a:ext>
            </a:extLst>
          </p:cNvPr>
          <p:cNvSpPr>
            <a:spLocks noGrp="1"/>
          </p:cNvSpPr>
          <p:nvPr>
            <p:ph type="dt" sz="half" idx="10"/>
          </p:nvPr>
        </p:nvSpPr>
        <p:spPr/>
        <p:txBody>
          <a:bodyPr/>
          <a:lstStyle/>
          <a:p>
            <a:fld id="{A7F6327F-1D6A-4C08-A996-380F4F42BF6E}" type="datetimeFigureOut">
              <a:rPr lang="en-US" smtClean="0"/>
              <a:t>11/3/2025</a:t>
            </a:fld>
            <a:endParaRPr lang="en-US"/>
          </a:p>
        </p:txBody>
      </p:sp>
      <p:sp>
        <p:nvSpPr>
          <p:cNvPr id="5" name="Footer Placeholder 4">
            <a:extLst>
              <a:ext uri="{FF2B5EF4-FFF2-40B4-BE49-F238E27FC236}">
                <a16:creationId xmlns:a16="http://schemas.microsoft.com/office/drawing/2014/main" id="{77E138BA-38BE-80B9-7B7F-A44CA90FD5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0CFF2D-5577-7CCB-10B9-90D9FD1FA2E7}"/>
              </a:ext>
            </a:extLst>
          </p:cNvPr>
          <p:cNvSpPr>
            <a:spLocks noGrp="1"/>
          </p:cNvSpPr>
          <p:nvPr>
            <p:ph type="sldNum" sz="quarter" idx="12"/>
          </p:nvPr>
        </p:nvSpPr>
        <p:spPr/>
        <p:txBody>
          <a:bodyPr/>
          <a:lstStyle/>
          <a:p>
            <a:fld id="{ED838CD9-CD3A-4646-8203-188DB3E9C96F}" type="slidenum">
              <a:rPr lang="en-US" smtClean="0"/>
              <a:t>‹#›</a:t>
            </a:fld>
            <a:endParaRPr lang="en-US"/>
          </a:p>
        </p:txBody>
      </p:sp>
    </p:spTree>
    <p:extLst>
      <p:ext uri="{BB962C8B-B14F-4D97-AF65-F5344CB8AC3E}">
        <p14:creationId xmlns:p14="http://schemas.microsoft.com/office/powerpoint/2010/main" val="2768187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81102-52E6-A5ED-EF87-783AA584C4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722ACF-5AB4-3772-3386-A20910CBBD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D08667-DE73-6724-1126-E985563E32A8}"/>
              </a:ext>
            </a:extLst>
          </p:cNvPr>
          <p:cNvSpPr>
            <a:spLocks noGrp="1"/>
          </p:cNvSpPr>
          <p:nvPr>
            <p:ph type="dt" sz="half" idx="10"/>
          </p:nvPr>
        </p:nvSpPr>
        <p:spPr/>
        <p:txBody>
          <a:bodyPr/>
          <a:lstStyle/>
          <a:p>
            <a:fld id="{A7F6327F-1D6A-4C08-A996-380F4F42BF6E}" type="datetimeFigureOut">
              <a:rPr lang="en-US" smtClean="0"/>
              <a:t>11/3/2025</a:t>
            </a:fld>
            <a:endParaRPr lang="en-US"/>
          </a:p>
        </p:txBody>
      </p:sp>
      <p:sp>
        <p:nvSpPr>
          <p:cNvPr id="5" name="Footer Placeholder 4">
            <a:extLst>
              <a:ext uri="{FF2B5EF4-FFF2-40B4-BE49-F238E27FC236}">
                <a16:creationId xmlns:a16="http://schemas.microsoft.com/office/drawing/2014/main" id="{3B78F08F-21EF-D459-B459-A7166997F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C2F884-3FE3-EE20-8A19-127648579D44}"/>
              </a:ext>
            </a:extLst>
          </p:cNvPr>
          <p:cNvSpPr>
            <a:spLocks noGrp="1"/>
          </p:cNvSpPr>
          <p:nvPr>
            <p:ph type="sldNum" sz="quarter" idx="12"/>
          </p:nvPr>
        </p:nvSpPr>
        <p:spPr/>
        <p:txBody>
          <a:bodyPr/>
          <a:lstStyle/>
          <a:p>
            <a:fld id="{ED838CD9-CD3A-4646-8203-188DB3E9C96F}" type="slidenum">
              <a:rPr lang="en-US" smtClean="0"/>
              <a:t>‹#›</a:t>
            </a:fld>
            <a:endParaRPr lang="en-US"/>
          </a:p>
        </p:txBody>
      </p:sp>
    </p:spTree>
    <p:extLst>
      <p:ext uri="{BB962C8B-B14F-4D97-AF65-F5344CB8AC3E}">
        <p14:creationId xmlns:p14="http://schemas.microsoft.com/office/powerpoint/2010/main" val="4200159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2588D3-C881-15F4-8EA2-4BD7EDD365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36247E-6D29-99C7-8916-AA57024066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9429B4-2C5D-01CB-ED29-67BA15F7E1F2}"/>
              </a:ext>
            </a:extLst>
          </p:cNvPr>
          <p:cNvSpPr>
            <a:spLocks noGrp="1"/>
          </p:cNvSpPr>
          <p:nvPr>
            <p:ph type="dt" sz="half" idx="10"/>
          </p:nvPr>
        </p:nvSpPr>
        <p:spPr/>
        <p:txBody>
          <a:bodyPr/>
          <a:lstStyle/>
          <a:p>
            <a:fld id="{A7F6327F-1D6A-4C08-A996-380F4F42BF6E}" type="datetimeFigureOut">
              <a:rPr lang="en-US" smtClean="0"/>
              <a:t>11/3/2025</a:t>
            </a:fld>
            <a:endParaRPr lang="en-US"/>
          </a:p>
        </p:txBody>
      </p:sp>
      <p:sp>
        <p:nvSpPr>
          <p:cNvPr id="5" name="Footer Placeholder 4">
            <a:extLst>
              <a:ext uri="{FF2B5EF4-FFF2-40B4-BE49-F238E27FC236}">
                <a16:creationId xmlns:a16="http://schemas.microsoft.com/office/drawing/2014/main" id="{EF0251D7-99B3-EA80-4E95-D91245CBA4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FC13DF-1CB4-46AE-3ACC-AA2B13BA3EEF}"/>
              </a:ext>
            </a:extLst>
          </p:cNvPr>
          <p:cNvSpPr>
            <a:spLocks noGrp="1"/>
          </p:cNvSpPr>
          <p:nvPr>
            <p:ph type="sldNum" sz="quarter" idx="12"/>
          </p:nvPr>
        </p:nvSpPr>
        <p:spPr/>
        <p:txBody>
          <a:bodyPr/>
          <a:lstStyle/>
          <a:p>
            <a:fld id="{ED838CD9-CD3A-4646-8203-188DB3E9C96F}" type="slidenum">
              <a:rPr lang="en-US" smtClean="0"/>
              <a:t>‹#›</a:t>
            </a:fld>
            <a:endParaRPr lang="en-US"/>
          </a:p>
        </p:txBody>
      </p:sp>
    </p:spTree>
    <p:extLst>
      <p:ext uri="{BB962C8B-B14F-4D97-AF65-F5344CB8AC3E}">
        <p14:creationId xmlns:p14="http://schemas.microsoft.com/office/powerpoint/2010/main" val="757290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9F7B0-93FC-3C1A-2F2A-BA45F343EC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C35749-77FE-AD45-D66A-512A0D0457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DC928-7E8A-76DE-D548-CF3F3084FD3F}"/>
              </a:ext>
            </a:extLst>
          </p:cNvPr>
          <p:cNvSpPr>
            <a:spLocks noGrp="1"/>
          </p:cNvSpPr>
          <p:nvPr>
            <p:ph type="dt" sz="half" idx="10"/>
          </p:nvPr>
        </p:nvSpPr>
        <p:spPr/>
        <p:txBody>
          <a:bodyPr/>
          <a:lstStyle/>
          <a:p>
            <a:fld id="{A7F6327F-1D6A-4C08-A996-380F4F42BF6E}" type="datetimeFigureOut">
              <a:rPr lang="en-US" smtClean="0"/>
              <a:t>11/3/2025</a:t>
            </a:fld>
            <a:endParaRPr lang="en-US"/>
          </a:p>
        </p:txBody>
      </p:sp>
      <p:sp>
        <p:nvSpPr>
          <p:cNvPr id="5" name="Footer Placeholder 4">
            <a:extLst>
              <a:ext uri="{FF2B5EF4-FFF2-40B4-BE49-F238E27FC236}">
                <a16:creationId xmlns:a16="http://schemas.microsoft.com/office/drawing/2014/main" id="{5C12B9ED-FA6D-DDE4-49CE-C648A040EF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3C6F6A-BE5F-E7B1-F432-A69DF069103C}"/>
              </a:ext>
            </a:extLst>
          </p:cNvPr>
          <p:cNvSpPr>
            <a:spLocks noGrp="1"/>
          </p:cNvSpPr>
          <p:nvPr>
            <p:ph type="sldNum" sz="quarter" idx="12"/>
          </p:nvPr>
        </p:nvSpPr>
        <p:spPr/>
        <p:txBody>
          <a:bodyPr/>
          <a:lstStyle/>
          <a:p>
            <a:fld id="{ED838CD9-CD3A-4646-8203-188DB3E9C96F}" type="slidenum">
              <a:rPr lang="en-US" smtClean="0"/>
              <a:t>‹#›</a:t>
            </a:fld>
            <a:endParaRPr lang="en-US"/>
          </a:p>
        </p:txBody>
      </p:sp>
    </p:spTree>
    <p:extLst>
      <p:ext uri="{BB962C8B-B14F-4D97-AF65-F5344CB8AC3E}">
        <p14:creationId xmlns:p14="http://schemas.microsoft.com/office/powerpoint/2010/main" val="4180311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0230A-A788-DC0A-89CE-43E2AFC845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1176853-FB46-34B8-C3D7-6DE251AA7A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71D3FC-0E16-BF24-ACC9-1B0FD81B9A29}"/>
              </a:ext>
            </a:extLst>
          </p:cNvPr>
          <p:cNvSpPr>
            <a:spLocks noGrp="1"/>
          </p:cNvSpPr>
          <p:nvPr>
            <p:ph type="dt" sz="half" idx="10"/>
          </p:nvPr>
        </p:nvSpPr>
        <p:spPr/>
        <p:txBody>
          <a:bodyPr/>
          <a:lstStyle/>
          <a:p>
            <a:fld id="{A7F6327F-1D6A-4C08-A996-380F4F42BF6E}" type="datetimeFigureOut">
              <a:rPr lang="en-US" smtClean="0"/>
              <a:t>11/3/2025</a:t>
            </a:fld>
            <a:endParaRPr lang="en-US"/>
          </a:p>
        </p:txBody>
      </p:sp>
      <p:sp>
        <p:nvSpPr>
          <p:cNvPr id="5" name="Footer Placeholder 4">
            <a:extLst>
              <a:ext uri="{FF2B5EF4-FFF2-40B4-BE49-F238E27FC236}">
                <a16:creationId xmlns:a16="http://schemas.microsoft.com/office/drawing/2014/main" id="{555B993D-A24D-652A-8FA4-526E5260CE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221660-12DB-E766-F119-A21D6D081191}"/>
              </a:ext>
            </a:extLst>
          </p:cNvPr>
          <p:cNvSpPr>
            <a:spLocks noGrp="1"/>
          </p:cNvSpPr>
          <p:nvPr>
            <p:ph type="sldNum" sz="quarter" idx="12"/>
          </p:nvPr>
        </p:nvSpPr>
        <p:spPr/>
        <p:txBody>
          <a:bodyPr/>
          <a:lstStyle/>
          <a:p>
            <a:fld id="{ED838CD9-CD3A-4646-8203-188DB3E9C96F}" type="slidenum">
              <a:rPr lang="en-US" smtClean="0"/>
              <a:t>‹#›</a:t>
            </a:fld>
            <a:endParaRPr lang="en-US"/>
          </a:p>
        </p:txBody>
      </p:sp>
    </p:spTree>
    <p:extLst>
      <p:ext uri="{BB962C8B-B14F-4D97-AF65-F5344CB8AC3E}">
        <p14:creationId xmlns:p14="http://schemas.microsoft.com/office/powerpoint/2010/main" val="1570676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67541-A6C2-DD3B-A78C-F1D84A1162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732F5A-8B69-A6E1-BA5B-1C7A2ADC04C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24E005-8ADE-75FB-A0B4-19D4D83CDF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7D067B-74C3-4B77-0736-FC2411B3D5D3}"/>
              </a:ext>
            </a:extLst>
          </p:cNvPr>
          <p:cNvSpPr>
            <a:spLocks noGrp="1"/>
          </p:cNvSpPr>
          <p:nvPr>
            <p:ph type="dt" sz="half" idx="10"/>
          </p:nvPr>
        </p:nvSpPr>
        <p:spPr/>
        <p:txBody>
          <a:bodyPr/>
          <a:lstStyle/>
          <a:p>
            <a:fld id="{A7F6327F-1D6A-4C08-A996-380F4F42BF6E}" type="datetimeFigureOut">
              <a:rPr lang="en-US" smtClean="0"/>
              <a:t>11/3/2025</a:t>
            </a:fld>
            <a:endParaRPr lang="en-US"/>
          </a:p>
        </p:txBody>
      </p:sp>
      <p:sp>
        <p:nvSpPr>
          <p:cNvPr id="6" name="Footer Placeholder 5">
            <a:extLst>
              <a:ext uri="{FF2B5EF4-FFF2-40B4-BE49-F238E27FC236}">
                <a16:creationId xmlns:a16="http://schemas.microsoft.com/office/drawing/2014/main" id="{7D326107-CDAC-F43D-1313-AFC8165F1D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D6C394-1F3C-68AF-4882-394DDDE3FF64}"/>
              </a:ext>
            </a:extLst>
          </p:cNvPr>
          <p:cNvSpPr>
            <a:spLocks noGrp="1"/>
          </p:cNvSpPr>
          <p:nvPr>
            <p:ph type="sldNum" sz="quarter" idx="12"/>
          </p:nvPr>
        </p:nvSpPr>
        <p:spPr/>
        <p:txBody>
          <a:bodyPr/>
          <a:lstStyle/>
          <a:p>
            <a:fld id="{ED838CD9-CD3A-4646-8203-188DB3E9C96F}" type="slidenum">
              <a:rPr lang="en-US" smtClean="0"/>
              <a:t>‹#›</a:t>
            </a:fld>
            <a:endParaRPr lang="en-US"/>
          </a:p>
        </p:txBody>
      </p:sp>
    </p:spTree>
    <p:extLst>
      <p:ext uri="{BB962C8B-B14F-4D97-AF65-F5344CB8AC3E}">
        <p14:creationId xmlns:p14="http://schemas.microsoft.com/office/powerpoint/2010/main" val="1064007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D973F-27EA-FE67-3EFC-2D44F705D0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40D904-A3B2-E47B-B090-98BF7DD133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19CD43-5393-1FCF-3906-AE75D8158F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C0D1BD-9EAB-3AB2-AA51-936CC20530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5F8C87-C010-F2BD-392C-B2754738D59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3E90FAE-C708-A948-AF50-9657E9D25B66}"/>
              </a:ext>
            </a:extLst>
          </p:cNvPr>
          <p:cNvSpPr>
            <a:spLocks noGrp="1"/>
          </p:cNvSpPr>
          <p:nvPr>
            <p:ph type="dt" sz="half" idx="10"/>
          </p:nvPr>
        </p:nvSpPr>
        <p:spPr/>
        <p:txBody>
          <a:bodyPr/>
          <a:lstStyle/>
          <a:p>
            <a:fld id="{A7F6327F-1D6A-4C08-A996-380F4F42BF6E}" type="datetimeFigureOut">
              <a:rPr lang="en-US" smtClean="0"/>
              <a:t>11/3/2025</a:t>
            </a:fld>
            <a:endParaRPr lang="en-US"/>
          </a:p>
        </p:txBody>
      </p:sp>
      <p:sp>
        <p:nvSpPr>
          <p:cNvPr id="8" name="Footer Placeholder 7">
            <a:extLst>
              <a:ext uri="{FF2B5EF4-FFF2-40B4-BE49-F238E27FC236}">
                <a16:creationId xmlns:a16="http://schemas.microsoft.com/office/drawing/2014/main" id="{6414C15D-C423-6664-03CF-D4E6F7A603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224BB4-925A-2A31-2390-7AA52FEEF68F}"/>
              </a:ext>
            </a:extLst>
          </p:cNvPr>
          <p:cNvSpPr>
            <a:spLocks noGrp="1"/>
          </p:cNvSpPr>
          <p:nvPr>
            <p:ph type="sldNum" sz="quarter" idx="12"/>
          </p:nvPr>
        </p:nvSpPr>
        <p:spPr/>
        <p:txBody>
          <a:bodyPr/>
          <a:lstStyle/>
          <a:p>
            <a:fld id="{ED838CD9-CD3A-4646-8203-188DB3E9C96F}" type="slidenum">
              <a:rPr lang="en-US" smtClean="0"/>
              <a:t>‹#›</a:t>
            </a:fld>
            <a:endParaRPr lang="en-US"/>
          </a:p>
        </p:txBody>
      </p:sp>
    </p:spTree>
    <p:extLst>
      <p:ext uri="{BB962C8B-B14F-4D97-AF65-F5344CB8AC3E}">
        <p14:creationId xmlns:p14="http://schemas.microsoft.com/office/powerpoint/2010/main" val="2901886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34CBA-99EF-185F-8CE3-3087C10313A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CEF6AC-7DD8-6110-3DCD-0B8616DD97DA}"/>
              </a:ext>
            </a:extLst>
          </p:cNvPr>
          <p:cNvSpPr>
            <a:spLocks noGrp="1"/>
          </p:cNvSpPr>
          <p:nvPr>
            <p:ph type="dt" sz="half" idx="10"/>
          </p:nvPr>
        </p:nvSpPr>
        <p:spPr/>
        <p:txBody>
          <a:bodyPr/>
          <a:lstStyle/>
          <a:p>
            <a:fld id="{A7F6327F-1D6A-4C08-A996-380F4F42BF6E}" type="datetimeFigureOut">
              <a:rPr lang="en-US" smtClean="0"/>
              <a:t>11/3/2025</a:t>
            </a:fld>
            <a:endParaRPr lang="en-US"/>
          </a:p>
        </p:txBody>
      </p:sp>
      <p:sp>
        <p:nvSpPr>
          <p:cNvPr id="4" name="Footer Placeholder 3">
            <a:extLst>
              <a:ext uri="{FF2B5EF4-FFF2-40B4-BE49-F238E27FC236}">
                <a16:creationId xmlns:a16="http://schemas.microsoft.com/office/drawing/2014/main" id="{711A2695-6A77-55EF-A0AD-BE0CF5B64CB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84E207-09C2-A362-06DB-0A96B5A61D20}"/>
              </a:ext>
            </a:extLst>
          </p:cNvPr>
          <p:cNvSpPr>
            <a:spLocks noGrp="1"/>
          </p:cNvSpPr>
          <p:nvPr>
            <p:ph type="sldNum" sz="quarter" idx="12"/>
          </p:nvPr>
        </p:nvSpPr>
        <p:spPr/>
        <p:txBody>
          <a:bodyPr/>
          <a:lstStyle/>
          <a:p>
            <a:fld id="{ED838CD9-CD3A-4646-8203-188DB3E9C96F}" type="slidenum">
              <a:rPr lang="en-US" smtClean="0"/>
              <a:t>‹#›</a:t>
            </a:fld>
            <a:endParaRPr lang="en-US"/>
          </a:p>
        </p:txBody>
      </p:sp>
    </p:spTree>
    <p:extLst>
      <p:ext uri="{BB962C8B-B14F-4D97-AF65-F5344CB8AC3E}">
        <p14:creationId xmlns:p14="http://schemas.microsoft.com/office/powerpoint/2010/main" val="906054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1B0BB5-B1C7-C5B8-0E02-1C070CD6872F}"/>
              </a:ext>
            </a:extLst>
          </p:cNvPr>
          <p:cNvSpPr>
            <a:spLocks noGrp="1"/>
          </p:cNvSpPr>
          <p:nvPr>
            <p:ph type="dt" sz="half" idx="10"/>
          </p:nvPr>
        </p:nvSpPr>
        <p:spPr/>
        <p:txBody>
          <a:bodyPr/>
          <a:lstStyle/>
          <a:p>
            <a:fld id="{A7F6327F-1D6A-4C08-A996-380F4F42BF6E}" type="datetimeFigureOut">
              <a:rPr lang="en-US" smtClean="0"/>
              <a:t>11/3/2025</a:t>
            </a:fld>
            <a:endParaRPr lang="en-US"/>
          </a:p>
        </p:txBody>
      </p:sp>
      <p:sp>
        <p:nvSpPr>
          <p:cNvPr id="3" name="Footer Placeholder 2">
            <a:extLst>
              <a:ext uri="{FF2B5EF4-FFF2-40B4-BE49-F238E27FC236}">
                <a16:creationId xmlns:a16="http://schemas.microsoft.com/office/drawing/2014/main" id="{D4620F81-517F-9FF7-A71E-00F11446DD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6555E12-E5FB-18EE-2A24-8CF5A676B729}"/>
              </a:ext>
            </a:extLst>
          </p:cNvPr>
          <p:cNvSpPr>
            <a:spLocks noGrp="1"/>
          </p:cNvSpPr>
          <p:nvPr>
            <p:ph type="sldNum" sz="quarter" idx="12"/>
          </p:nvPr>
        </p:nvSpPr>
        <p:spPr/>
        <p:txBody>
          <a:bodyPr/>
          <a:lstStyle/>
          <a:p>
            <a:fld id="{ED838CD9-CD3A-4646-8203-188DB3E9C96F}" type="slidenum">
              <a:rPr lang="en-US" smtClean="0"/>
              <a:t>‹#›</a:t>
            </a:fld>
            <a:endParaRPr lang="en-US"/>
          </a:p>
        </p:txBody>
      </p:sp>
    </p:spTree>
    <p:extLst>
      <p:ext uri="{BB962C8B-B14F-4D97-AF65-F5344CB8AC3E}">
        <p14:creationId xmlns:p14="http://schemas.microsoft.com/office/powerpoint/2010/main" val="3557386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17841-203B-FCC9-A3A0-A2DB18601C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CDC748D-E642-66BB-EFB6-9CC0DE24C8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F0D3AFE-CB3E-B422-850C-69A3713641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CAE219-B3E8-23A9-BFC8-68237F999A03}"/>
              </a:ext>
            </a:extLst>
          </p:cNvPr>
          <p:cNvSpPr>
            <a:spLocks noGrp="1"/>
          </p:cNvSpPr>
          <p:nvPr>
            <p:ph type="dt" sz="half" idx="10"/>
          </p:nvPr>
        </p:nvSpPr>
        <p:spPr/>
        <p:txBody>
          <a:bodyPr/>
          <a:lstStyle/>
          <a:p>
            <a:fld id="{A7F6327F-1D6A-4C08-A996-380F4F42BF6E}" type="datetimeFigureOut">
              <a:rPr lang="en-US" smtClean="0"/>
              <a:t>11/3/2025</a:t>
            </a:fld>
            <a:endParaRPr lang="en-US"/>
          </a:p>
        </p:txBody>
      </p:sp>
      <p:sp>
        <p:nvSpPr>
          <p:cNvPr id="6" name="Footer Placeholder 5">
            <a:extLst>
              <a:ext uri="{FF2B5EF4-FFF2-40B4-BE49-F238E27FC236}">
                <a16:creationId xmlns:a16="http://schemas.microsoft.com/office/drawing/2014/main" id="{B494D299-3C27-F285-D842-927DC0A7FA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BC64D1-B549-E208-7152-DDA26A064660}"/>
              </a:ext>
            </a:extLst>
          </p:cNvPr>
          <p:cNvSpPr>
            <a:spLocks noGrp="1"/>
          </p:cNvSpPr>
          <p:nvPr>
            <p:ph type="sldNum" sz="quarter" idx="12"/>
          </p:nvPr>
        </p:nvSpPr>
        <p:spPr/>
        <p:txBody>
          <a:bodyPr/>
          <a:lstStyle/>
          <a:p>
            <a:fld id="{ED838CD9-CD3A-4646-8203-188DB3E9C96F}" type="slidenum">
              <a:rPr lang="en-US" smtClean="0"/>
              <a:t>‹#›</a:t>
            </a:fld>
            <a:endParaRPr lang="en-US"/>
          </a:p>
        </p:txBody>
      </p:sp>
    </p:spTree>
    <p:extLst>
      <p:ext uri="{BB962C8B-B14F-4D97-AF65-F5344CB8AC3E}">
        <p14:creationId xmlns:p14="http://schemas.microsoft.com/office/powerpoint/2010/main" val="3732248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9F0C5-1A8B-7F0E-847A-F318135825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8BB927-6EF3-B868-8895-BCC55A3F76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EBA876C-9EA8-6EE4-9604-88229398E9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95A8A7-9324-CAC2-F8D3-3997AE428583}"/>
              </a:ext>
            </a:extLst>
          </p:cNvPr>
          <p:cNvSpPr>
            <a:spLocks noGrp="1"/>
          </p:cNvSpPr>
          <p:nvPr>
            <p:ph type="dt" sz="half" idx="10"/>
          </p:nvPr>
        </p:nvSpPr>
        <p:spPr/>
        <p:txBody>
          <a:bodyPr/>
          <a:lstStyle/>
          <a:p>
            <a:fld id="{A7F6327F-1D6A-4C08-A996-380F4F42BF6E}" type="datetimeFigureOut">
              <a:rPr lang="en-US" smtClean="0"/>
              <a:t>11/3/2025</a:t>
            </a:fld>
            <a:endParaRPr lang="en-US"/>
          </a:p>
        </p:txBody>
      </p:sp>
      <p:sp>
        <p:nvSpPr>
          <p:cNvPr id="6" name="Footer Placeholder 5">
            <a:extLst>
              <a:ext uri="{FF2B5EF4-FFF2-40B4-BE49-F238E27FC236}">
                <a16:creationId xmlns:a16="http://schemas.microsoft.com/office/drawing/2014/main" id="{D162428B-A782-7500-D38B-27A06D41E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1F231F-6555-5BFD-8181-4AEAEF4198EE}"/>
              </a:ext>
            </a:extLst>
          </p:cNvPr>
          <p:cNvSpPr>
            <a:spLocks noGrp="1"/>
          </p:cNvSpPr>
          <p:nvPr>
            <p:ph type="sldNum" sz="quarter" idx="12"/>
          </p:nvPr>
        </p:nvSpPr>
        <p:spPr/>
        <p:txBody>
          <a:bodyPr/>
          <a:lstStyle/>
          <a:p>
            <a:fld id="{ED838CD9-CD3A-4646-8203-188DB3E9C96F}" type="slidenum">
              <a:rPr lang="en-US" smtClean="0"/>
              <a:t>‹#›</a:t>
            </a:fld>
            <a:endParaRPr lang="en-US"/>
          </a:p>
        </p:txBody>
      </p:sp>
    </p:spTree>
    <p:extLst>
      <p:ext uri="{BB962C8B-B14F-4D97-AF65-F5344CB8AC3E}">
        <p14:creationId xmlns:p14="http://schemas.microsoft.com/office/powerpoint/2010/main" val="571632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29FF1C4-1F2B-169C-F890-421D2358F0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2FFF9E-D096-34FD-295B-102097CB3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16818B-7CF5-424E-D34B-5B9F44E9AC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7F6327F-1D6A-4C08-A996-380F4F42BF6E}" type="datetimeFigureOut">
              <a:rPr lang="en-US" smtClean="0"/>
              <a:t>11/3/2025</a:t>
            </a:fld>
            <a:endParaRPr lang="en-US"/>
          </a:p>
        </p:txBody>
      </p:sp>
      <p:sp>
        <p:nvSpPr>
          <p:cNvPr id="5" name="Footer Placeholder 4">
            <a:extLst>
              <a:ext uri="{FF2B5EF4-FFF2-40B4-BE49-F238E27FC236}">
                <a16:creationId xmlns:a16="http://schemas.microsoft.com/office/drawing/2014/main" id="{5328D6EC-5693-5C70-B9A9-9B426CE556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4346255-4D35-F171-C753-5BB037526E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D838CD9-CD3A-4646-8203-188DB3E9C96F}" type="slidenum">
              <a:rPr lang="en-US" smtClean="0"/>
              <a:t>‹#›</a:t>
            </a:fld>
            <a:endParaRPr lang="en-US"/>
          </a:p>
        </p:txBody>
      </p:sp>
    </p:spTree>
    <p:extLst>
      <p:ext uri="{BB962C8B-B14F-4D97-AF65-F5344CB8AC3E}">
        <p14:creationId xmlns:p14="http://schemas.microsoft.com/office/powerpoint/2010/main" val="3489924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image" Target="../media/image8.wmf"/><Relationship Id="rId4" Type="http://schemas.openxmlformats.org/officeDocument/2006/relationships/image" Target="../media/image7.wmf"/></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image" Target="../media/image10.wmf"/><Relationship Id="rId4" Type="http://schemas.openxmlformats.org/officeDocument/2006/relationships/image" Target="../media/image9.wmf"/></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2.wmf"/><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8.xml"/><Relationship Id="rId1" Type="http://schemas.openxmlformats.org/officeDocument/2006/relationships/tags" Target="../tags/tag7.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 Id="rId5" Type="http://schemas.openxmlformats.org/officeDocument/2006/relationships/image" Target="../media/image4.wmf"/><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51910" y="135371"/>
            <a:ext cx="3088181" cy="178960"/>
          </a:xfrm>
          <a:prstGeom prst="rect">
            <a:avLst/>
          </a:prstGeom>
          <a:noFill/>
        </p:spPr>
        <p:txBody>
          <a:bodyPr wrap="square" rtlCol="0">
            <a:spAutoFit/>
          </a:bodyPr>
          <a:lstStyle/>
          <a:p>
            <a:pPr algn="just"/>
            <a:r>
              <a:rPr lang="en-US" sz="563" b="1" dirty="0" err="1">
                <a:latin typeface="Arial" panose="020B0604020202090204" pitchFamily="34" charset="0"/>
                <a:cs typeface="Arial" panose="020B0604020202090204" pitchFamily="34" charset="0"/>
              </a:rPr>
              <a:t>SFigure</a:t>
            </a:r>
            <a:r>
              <a:rPr lang="en-US" sz="563" b="1" dirty="0">
                <a:latin typeface="Arial" panose="020B0604020202090204" pitchFamily="34" charset="0"/>
                <a:cs typeface="Arial" panose="020B0604020202090204" pitchFamily="34" charset="0"/>
              </a:rPr>
              <a:t> 1. </a:t>
            </a:r>
            <a:r>
              <a:rPr lang="en-US" sz="563" dirty="0">
                <a:latin typeface="Arial" panose="020B0604020202090204" pitchFamily="34" charset="0"/>
                <a:cs typeface="Arial" panose="020B0604020202090204" pitchFamily="34" charset="0"/>
              </a:rPr>
              <a:t>Detailed Expression Profiles Corresponding to Figure 3B.</a:t>
            </a:r>
          </a:p>
        </p:txBody>
      </p:sp>
      <p:graphicFrame>
        <p:nvGraphicFramePr>
          <p:cNvPr id="4" name="Table 3">
            <a:extLst>
              <a:ext uri="{FF2B5EF4-FFF2-40B4-BE49-F238E27FC236}">
                <a16:creationId xmlns:a16="http://schemas.microsoft.com/office/drawing/2014/main" id="{11D48430-2AB6-C191-05DA-1955419C3BD6}"/>
              </a:ext>
            </a:extLst>
          </p:cNvPr>
          <p:cNvGraphicFramePr>
            <a:graphicFrameLocks noGrp="1"/>
          </p:cNvGraphicFramePr>
          <p:nvPr/>
        </p:nvGraphicFramePr>
        <p:xfrm>
          <a:off x="4551909" y="371538"/>
          <a:ext cx="3088184" cy="6742902"/>
        </p:xfrm>
        <a:graphic>
          <a:graphicData uri="http://schemas.openxmlformats.org/drawingml/2006/table">
            <a:tbl>
              <a:tblPr firstRow="1">
                <a:tableStyleId>{3B4B98B0-60AC-42C2-AFA5-B58CD77FA1E5}</a:tableStyleId>
              </a:tblPr>
              <a:tblGrid>
                <a:gridCol w="519484">
                  <a:extLst>
                    <a:ext uri="{9D8B030D-6E8A-4147-A177-3AD203B41FA5}">
                      <a16:colId xmlns:a16="http://schemas.microsoft.com/office/drawing/2014/main" val="20000"/>
                    </a:ext>
                  </a:extLst>
                </a:gridCol>
                <a:gridCol w="849060">
                  <a:extLst>
                    <a:ext uri="{9D8B030D-6E8A-4147-A177-3AD203B41FA5}">
                      <a16:colId xmlns:a16="http://schemas.microsoft.com/office/drawing/2014/main" val="20001"/>
                    </a:ext>
                  </a:extLst>
                </a:gridCol>
                <a:gridCol w="343928">
                  <a:extLst>
                    <a:ext uri="{9D8B030D-6E8A-4147-A177-3AD203B41FA5}">
                      <a16:colId xmlns:a16="http://schemas.microsoft.com/office/drawing/2014/main" val="20002"/>
                    </a:ext>
                  </a:extLst>
                </a:gridCol>
                <a:gridCol w="343928">
                  <a:extLst>
                    <a:ext uri="{9D8B030D-6E8A-4147-A177-3AD203B41FA5}">
                      <a16:colId xmlns:a16="http://schemas.microsoft.com/office/drawing/2014/main" val="20003"/>
                    </a:ext>
                  </a:extLst>
                </a:gridCol>
                <a:gridCol w="343928">
                  <a:extLst>
                    <a:ext uri="{9D8B030D-6E8A-4147-A177-3AD203B41FA5}">
                      <a16:colId xmlns:a16="http://schemas.microsoft.com/office/drawing/2014/main" val="20004"/>
                    </a:ext>
                  </a:extLst>
                </a:gridCol>
                <a:gridCol w="343928">
                  <a:extLst>
                    <a:ext uri="{9D8B030D-6E8A-4147-A177-3AD203B41FA5}">
                      <a16:colId xmlns:a16="http://schemas.microsoft.com/office/drawing/2014/main" val="20005"/>
                    </a:ext>
                  </a:extLst>
                </a:gridCol>
                <a:gridCol w="343928">
                  <a:extLst>
                    <a:ext uri="{9D8B030D-6E8A-4147-A177-3AD203B41FA5}">
                      <a16:colId xmlns:a16="http://schemas.microsoft.com/office/drawing/2014/main" val="20006"/>
                    </a:ext>
                  </a:extLst>
                </a:gridCol>
              </a:tblGrid>
              <a:tr h="74157">
                <a:tc>
                  <a:txBody>
                    <a:bodyPr/>
                    <a:lstStyle/>
                    <a:p>
                      <a:pPr algn="ctr" fontAlgn="b"/>
                      <a:r>
                        <a:rPr lang="en-US" sz="500" u="none" strike="noStrike" dirty="0">
                          <a:effectLst/>
                          <a:latin typeface="Arial" panose="020B0604020202090204" pitchFamily="34" charset="0"/>
                          <a:cs typeface="Arial" panose="020B0604020202090204" pitchFamily="34" charset="0"/>
                        </a:rPr>
                        <a:t>Classification</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85 Downregulated Genes</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dirty="0">
                          <a:effectLst/>
                          <a:latin typeface="Arial" panose="020B0604020202090204" pitchFamily="34" charset="0"/>
                          <a:cs typeface="Arial" panose="020B0604020202090204" pitchFamily="34" charset="0"/>
                        </a:rPr>
                        <a:t>CTLA4 KO</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dirty="0">
                          <a:effectLst/>
                          <a:latin typeface="Arial" panose="020B0604020202090204" pitchFamily="34" charset="0"/>
                          <a:cs typeface="Arial" panose="020B0604020202090204" pitchFamily="34" charset="0"/>
                        </a:rPr>
                        <a:t>PD1 KO</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dirty="0">
                          <a:effectLst/>
                          <a:latin typeface="Arial" panose="020B0604020202090204" pitchFamily="34" charset="0"/>
                          <a:cs typeface="Arial" panose="020B0604020202090204" pitchFamily="34" charset="0"/>
                        </a:rPr>
                        <a:t>LAG3 KO</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dirty="0">
                          <a:effectLst/>
                          <a:latin typeface="Arial" panose="020B0604020202090204" pitchFamily="34" charset="0"/>
                          <a:cs typeface="Arial" panose="020B0604020202090204" pitchFamily="34" charset="0"/>
                        </a:rPr>
                        <a:t>TIGIT KO</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dirty="0">
                          <a:effectLst/>
                          <a:latin typeface="Arial" panose="020B0604020202090204" pitchFamily="34" charset="0"/>
                          <a:cs typeface="Arial" panose="020B0604020202090204" pitchFamily="34" charset="0"/>
                        </a:rPr>
                        <a:t>KLRG1 KO</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00"/>
                  </a:ext>
                </a:extLst>
              </a:tr>
              <a:tr h="74157">
                <a:tc rowSpan="18">
                  <a:txBody>
                    <a:bodyPr/>
                    <a:lstStyle/>
                    <a:p>
                      <a:pPr algn="ctr" fontAlgn="ctr"/>
                      <a:r>
                        <a:rPr lang="en-US" sz="500" u="none" strike="noStrike" dirty="0">
                          <a:effectLst/>
                          <a:latin typeface="Arial" panose="020B0604020202090204" pitchFamily="34" charset="0"/>
                          <a:cs typeface="Arial" panose="020B0604020202090204" pitchFamily="34" charset="0"/>
                        </a:rPr>
                        <a:t>18</a:t>
                      </a:r>
                    </a:p>
                    <a:p>
                      <a:pPr algn="ctr" fontAlgn="ctr"/>
                      <a:r>
                        <a:rPr lang="en-US" sz="500" u="none" strike="noStrike" dirty="0">
                          <a:effectLst/>
                          <a:latin typeface="Arial" panose="020B0604020202090204" pitchFamily="34" charset="0"/>
                          <a:cs typeface="Arial" panose="020B0604020202090204" pitchFamily="34" charset="0"/>
                        </a:rPr>
                        <a:t>Treg-Specific Plasma Membrane Proteins</a:t>
                      </a:r>
                    </a:p>
                    <a:p>
                      <a:pPr algn="ctr" fontAlgn="ctr"/>
                      <a:r>
                        <a:rPr lang="en-US" sz="500" b="0" i="0" u="none" strike="noStrike" dirty="0">
                          <a:solidFill>
                            <a:srgbClr val="000000"/>
                          </a:solidFill>
                          <a:effectLst/>
                          <a:latin typeface="Arial" panose="020B0604020202090204" pitchFamily="34" charset="0"/>
                          <a:cs typeface="Arial" panose="020B0604020202090204" pitchFamily="34" charset="0"/>
                        </a:rPr>
                        <a:t>(Fig 2A)</a:t>
                      </a: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ITM2A</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01"/>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OCM</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02"/>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LY9</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03"/>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PTPN4</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04"/>
                  </a:ext>
                </a:extLst>
              </a:tr>
              <a:tr h="74157">
                <a:tc vMerge="1">
                  <a:txBody>
                    <a:bodyPr/>
                    <a:lstStyle/>
                    <a:p>
                      <a:endParaRPr lang="en-US"/>
                    </a:p>
                  </a:txBody>
                  <a:tcPr/>
                </a:tc>
                <a:tc>
                  <a:txBody>
                    <a:bodyPr/>
                    <a:lstStyle/>
                    <a:p>
                      <a:pPr algn="ctr" fontAlgn="b"/>
                      <a:r>
                        <a:rPr lang="en-US" sz="500" u="none" strike="noStrike" dirty="0">
                          <a:effectLst/>
                          <a:latin typeface="Arial" panose="020B0604020202090204" pitchFamily="34" charset="0"/>
                          <a:cs typeface="Arial" panose="020B0604020202090204" pitchFamily="34" charset="0"/>
                        </a:rPr>
                        <a:t>CEP55</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CTLA4</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LAG3</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TIGIT</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KLRG1</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extLst>
                  <a:ext uri="{0D108BD9-81ED-4DB2-BD59-A6C34878D82A}">
                    <a16:rowId xmlns:a16="http://schemas.microsoft.com/office/drawing/2014/main" val="10005"/>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LGALS3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06"/>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TIAM1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07"/>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ANXA2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08"/>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SLC16A10</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09"/>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ESCO2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10"/>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ARHGEF5</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11"/>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CD3G</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12"/>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KIF21A</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13"/>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ATP8B2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14"/>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TRIB1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PD1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15"/>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CRIP2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16"/>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UBE2C</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CTLA4</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PD1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17"/>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SLC14A1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18"/>
                  </a:ext>
                </a:extLst>
              </a:tr>
              <a:tr h="74157">
                <a:tc rowSpan="61">
                  <a:txBody>
                    <a:bodyPr/>
                    <a:lstStyle/>
                    <a:p>
                      <a:pPr algn="ctr" fontAlgn="ctr"/>
                      <a:r>
                        <a:rPr lang="en-US" sz="500" u="none" strike="noStrike" dirty="0">
                          <a:effectLst/>
                          <a:latin typeface="Arial" panose="020B0604020202090204" pitchFamily="34" charset="0"/>
                          <a:cs typeface="Arial" panose="020B0604020202090204" pitchFamily="34" charset="0"/>
                        </a:rPr>
                        <a:t>67</a:t>
                      </a:r>
                    </a:p>
                    <a:p>
                      <a:pPr algn="ctr" fontAlgn="ctr"/>
                      <a:r>
                        <a:rPr lang="en-US" sz="500" u="none" strike="noStrike" dirty="0">
                          <a:effectLst/>
                          <a:latin typeface="Arial" panose="020B0604020202090204" pitchFamily="34" charset="0"/>
                          <a:cs typeface="Arial" panose="020B0604020202090204" pitchFamily="34" charset="0"/>
                        </a:rPr>
                        <a:t>FOXP3+ Specific Plasma Membrane Proteins</a:t>
                      </a:r>
                    </a:p>
                    <a:p>
                      <a:pPr algn="ctr" fontAlgn="ctr"/>
                      <a:r>
                        <a:rPr lang="en-US" sz="500" b="0" i="0" u="none" strike="noStrike" dirty="0">
                          <a:solidFill>
                            <a:srgbClr val="000000"/>
                          </a:solidFill>
                          <a:effectLst/>
                          <a:latin typeface="Arial" panose="020B0604020202090204" pitchFamily="34" charset="0"/>
                          <a:cs typeface="Arial" panose="020B0604020202090204" pitchFamily="34" charset="0"/>
                        </a:rPr>
                        <a:t>(Fig 2A)</a:t>
                      </a: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PARD6G</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19"/>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IPCEF1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20"/>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ADAP1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21"/>
                  </a:ext>
                </a:extLst>
              </a:tr>
              <a:tr h="74157">
                <a:tc vMerge="1">
                  <a:txBody>
                    <a:bodyPr/>
                    <a:lstStyle/>
                    <a:p>
                      <a:endParaRPr lang="en-US"/>
                    </a:p>
                  </a:txBody>
                  <a:tcPr/>
                </a:tc>
                <a:tc>
                  <a:txBody>
                    <a:bodyPr/>
                    <a:lstStyle/>
                    <a:p>
                      <a:pPr algn="ctr" fontAlgn="b"/>
                      <a:r>
                        <a:rPr lang="en-US" sz="500" u="none" strike="noStrike" dirty="0">
                          <a:effectLst/>
                          <a:latin typeface="Arial" panose="020B0604020202090204" pitchFamily="34" charset="0"/>
                          <a:cs typeface="Arial" panose="020B0604020202090204" pitchFamily="34" charset="0"/>
                        </a:rPr>
                        <a:t>CD38</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CTLA4</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PD1</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TIGIT</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KLRG1</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extLst>
                  <a:ext uri="{0D108BD9-81ED-4DB2-BD59-A6C34878D82A}">
                    <a16:rowId xmlns:a16="http://schemas.microsoft.com/office/drawing/2014/main" val="10022"/>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SYTL2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23"/>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GPR160</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24"/>
                  </a:ext>
                </a:extLst>
              </a:tr>
              <a:tr h="74157">
                <a:tc vMerge="1">
                  <a:txBody>
                    <a:bodyPr/>
                    <a:lstStyle/>
                    <a:p>
                      <a:endParaRPr lang="en-US"/>
                    </a:p>
                  </a:txBody>
                  <a:tcPr/>
                </a:tc>
                <a:tc>
                  <a:txBody>
                    <a:bodyPr/>
                    <a:lstStyle/>
                    <a:p>
                      <a:pPr algn="ctr" fontAlgn="b"/>
                      <a:r>
                        <a:rPr lang="en-US" sz="500" u="none" strike="noStrike" dirty="0">
                          <a:effectLst/>
                          <a:latin typeface="Arial" panose="020B0604020202090204" pitchFamily="34" charset="0"/>
                          <a:cs typeface="Arial" panose="020B0604020202090204" pitchFamily="34" charset="0"/>
                        </a:rPr>
                        <a:t>EHD4</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LAG3</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TIGIT</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KLRG1</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extLst>
                  <a:ext uri="{0D108BD9-81ED-4DB2-BD59-A6C34878D82A}">
                    <a16:rowId xmlns:a16="http://schemas.microsoft.com/office/drawing/2014/main" val="10025"/>
                  </a:ext>
                </a:extLst>
              </a:tr>
              <a:tr h="74157">
                <a:tc vMerge="1">
                  <a:txBody>
                    <a:bodyPr/>
                    <a:lstStyle/>
                    <a:p>
                      <a:endParaRPr lang="en-US"/>
                    </a:p>
                  </a:txBody>
                  <a:tcPr/>
                </a:tc>
                <a:tc>
                  <a:txBody>
                    <a:bodyPr/>
                    <a:lstStyle/>
                    <a:p>
                      <a:pPr algn="ctr" fontAlgn="b"/>
                      <a:r>
                        <a:rPr lang="en-US" sz="500" u="none" strike="noStrike" dirty="0">
                          <a:effectLst/>
                          <a:latin typeface="Arial" panose="020B0604020202090204" pitchFamily="34" charset="0"/>
                          <a:cs typeface="Arial" panose="020B0604020202090204" pitchFamily="34" charset="0"/>
                        </a:rPr>
                        <a:t>CD200R1</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PD1</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TIGIT</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KLRG1</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extLst>
                  <a:ext uri="{0D108BD9-81ED-4DB2-BD59-A6C34878D82A}">
                    <a16:rowId xmlns:a16="http://schemas.microsoft.com/office/drawing/2014/main" val="10026"/>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TJP2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27"/>
                  </a:ext>
                </a:extLst>
              </a:tr>
              <a:tr h="74157">
                <a:tc vMerge="1">
                  <a:txBody>
                    <a:bodyPr/>
                    <a:lstStyle/>
                    <a:p>
                      <a:endParaRPr lang="en-US"/>
                    </a:p>
                  </a:txBody>
                  <a:tcPr/>
                </a:tc>
                <a:tc>
                  <a:txBody>
                    <a:bodyPr/>
                    <a:lstStyle/>
                    <a:p>
                      <a:pPr algn="ctr" fontAlgn="b"/>
                      <a:r>
                        <a:rPr lang="en-US" sz="500" u="none" strike="noStrike" dirty="0">
                          <a:effectLst/>
                          <a:latin typeface="Arial" panose="020B0604020202090204" pitchFamily="34" charset="0"/>
                          <a:cs typeface="Arial" panose="020B0604020202090204" pitchFamily="34" charset="0"/>
                        </a:rPr>
                        <a:t>PRC1</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LAG3</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TIGIT</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KLRG1</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extLst>
                  <a:ext uri="{0D108BD9-81ED-4DB2-BD59-A6C34878D82A}">
                    <a16:rowId xmlns:a16="http://schemas.microsoft.com/office/drawing/2014/main" val="10028"/>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CD79B</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29"/>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CCR2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30"/>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ITSN1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CTLA4</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31"/>
                  </a:ext>
                </a:extLst>
              </a:tr>
              <a:tr h="74157">
                <a:tc vMerge="1">
                  <a:txBody>
                    <a:bodyPr/>
                    <a:lstStyle/>
                    <a:p>
                      <a:endParaRPr lang="en-US"/>
                    </a:p>
                  </a:txBody>
                  <a:tcPr/>
                </a:tc>
                <a:tc>
                  <a:txBody>
                    <a:bodyPr/>
                    <a:lstStyle/>
                    <a:p>
                      <a:pPr algn="ctr" fontAlgn="b"/>
                      <a:r>
                        <a:rPr lang="en-US" sz="500" u="none" strike="noStrike" dirty="0">
                          <a:effectLst/>
                          <a:latin typeface="Arial" panose="020B0604020202090204" pitchFamily="34" charset="0"/>
                          <a:cs typeface="Arial" panose="020B0604020202090204" pitchFamily="34" charset="0"/>
                        </a:rPr>
                        <a:t>RAPH1</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a:effectLst/>
                          <a:latin typeface="Arial" panose="020B0604020202090204" pitchFamily="34" charset="0"/>
                          <a:cs typeface="Arial" panose="020B0604020202090204" pitchFamily="34" charset="0"/>
                        </a:rPr>
                        <a:t>CTLA4</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KLRG1</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extLst>
                  <a:ext uri="{0D108BD9-81ED-4DB2-BD59-A6C34878D82A}">
                    <a16:rowId xmlns:a16="http://schemas.microsoft.com/office/drawing/2014/main" val="10032"/>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COBLL1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dirty="0">
                          <a:effectLst/>
                          <a:latin typeface="Arial" panose="020B0604020202090204" pitchFamily="34" charset="0"/>
                          <a:cs typeface="Arial" panose="020B0604020202090204" pitchFamily="34" charset="0"/>
                        </a:rPr>
                        <a:t>TIGIT</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33"/>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NID2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34"/>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S100A6</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35"/>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IL1RL1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KLRG1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36"/>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GLRX</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37"/>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PRKCA</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38"/>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BMPR2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39"/>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FABP5</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40"/>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LAMC1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41"/>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CAMK2D</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42"/>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ARHGEF12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43"/>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AHNAK</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44"/>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NT5E</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45"/>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SLC12A2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46"/>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CD44</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47"/>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PLPP1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48"/>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SNX9</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49"/>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PPFIBP1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50"/>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PHACTR2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51"/>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KCNK6</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52"/>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PLSCR1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53"/>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AXL</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54"/>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SLC9B2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55"/>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MYO1E</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56"/>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SLC5A3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57"/>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ODC1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58"/>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ATP2B4</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59"/>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GNAQ</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60"/>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CASP4</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61"/>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EPCAM</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62"/>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ZDHHC2</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63"/>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ITGB8</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64"/>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SAMSN1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TIGIT</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65"/>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SCAMP1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66"/>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EHD1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67"/>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IFNGR1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68"/>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CORO2A</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69"/>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ARRDC4</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70"/>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SOCS5</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71"/>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TASP1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72"/>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KLF9</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73"/>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SLC45A4</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74"/>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ARID5B</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75"/>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SORBS1</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76"/>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PTPRS</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77"/>
                  </a:ext>
                </a:extLst>
              </a:tr>
              <a:tr h="74157">
                <a:tc vMerge="1">
                  <a:txBody>
                    <a:bodyPr/>
                    <a:lstStyle/>
                    <a:p>
                      <a:endParaRPr lang="en-US"/>
                    </a:p>
                  </a:txBody>
                  <a:tcPr/>
                </a:tc>
                <a:tc>
                  <a:txBody>
                    <a:bodyPr/>
                    <a:lstStyle/>
                    <a:p>
                      <a:pPr algn="ctr" fontAlgn="b"/>
                      <a:r>
                        <a:rPr lang="en-US" sz="500" u="none" strike="noStrike" dirty="0">
                          <a:effectLst/>
                          <a:latin typeface="Arial" panose="020B0604020202090204" pitchFamily="34" charset="0"/>
                          <a:cs typeface="Arial" panose="020B0604020202090204" pitchFamily="34" charset="0"/>
                        </a:rPr>
                        <a:t>CD86</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CTLA4</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PD1</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r>
                        <a:rPr lang="en-US" sz="500" u="none" strike="noStrike" dirty="0">
                          <a:effectLst/>
                          <a:latin typeface="Arial" panose="020B0604020202090204" pitchFamily="34" charset="0"/>
                          <a:cs typeface="Arial" panose="020B0604020202090204" pitchFamily="34" charset="0"/>
                        </a:rPr>
                        <a:t>LAG3</a:t>
                      </a:r>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solidFill>
                      <a:schemeClr val="bg2"/>
                    </a:solidFill>
                  </a:tcPr>
                </a:tc>
                <a:extLst>
                  <a:ext uri="{0D108BD9-81ED-4DB2-BD59-A6C34878D82A}">
                    <a16:rowId xmlns:a16="http://schemas.microsoft.com/office/drawing/2014/main" val="10078"/>
                  </a:ext>
                </a:extLst>
              </a:tr>
              <a:tr h="74157">
                <a:tc vMerge="1">
                  <a:txBody>
                    <a:bodyPr/>
                    <a:lstStyle/>
                    <a:p>
                      <a:endParaRPr lang="en-US"/>
                    </a:p>
                  </a:txBody>
                  <a:tcPr/>
                </a:tc>
                <a:tc>
                  <a:txBody>
                    <a:bodyPr/>
                    <a:lstStyle/>
                    <a:p>
                      <a:pPr algn="ctr" fontAlgn="b"/>
                      <a:r>
                        <a:rPr lang="en-US" sz="500" u="none" strike="noStrike">
                          <a:effectLst/>
                          <a:latin typeface="Arial" panose="020B0604020202090204" pitchFamily="34" charset="0"/>
                          <a:cs typeface="Arial" panose="020B0604020202090204" pitchFamily="34" charset="0"/>
                        </a:rPr>
                        <a:t>SLC4A7</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r>
                        <a:rPr lang="en-US" sz="500" u="none" strike="noStrike">
                          <a:effectLst/>
                          <a:latin typeface="Arial" panose="020B0604020202090204" pitchFamily="34" charset="0"/>
                          <a:cs typeface="Arial" panose="020B0604020202090204" pitchFamily="34" charset="0"/>
                        </a:rPr>
                        <a:t>LAG3</a:t>
                      </a:r>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endParaRPr 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79"/>
                  </a:ext>
                </a:extLst>
              </a:tr>
              <a:tr h="145595">
                <a:tc>
                  <a:txBody>
                    <a:bodyPr/>
                    <a:lstStyle/>
                    <a:p>
                      <a:pPr algn="ctr" fontAlgn="ctr">
                        <a:buNone/>
                      </a:pPr>
                      <a:endParaRPr lang="en-US" altLang="en-US" sz="500" b="0" i="0" u="none" strike="noStrike" dirty="0">
                        <a:solidFill>
                          <a:srgbClr val="000000"/>
                        </a:solidFill>
                        <a:effectLst/>
                        <a:latin typeface="Arial" panose="020B0604020202090204" pitchFamily="34" charset="0"/>
                        <a:cs typeface="Arial" panose="020B0604020202090204" pitchFamily="34" charset="0"/>
                      </a:endParaRPr>
                    </a:p>
                  </a:txBody>
                  <a:tcPr marL="42863" marR="42863" marT="21431" marB="21431"/>
                </a:tc>
                <a:tc>
                  <a:txBody>
                    <a:bodyPr/>
                    <a:lstStyle/>
                    <a:p>
                      <a:pPr algn="ctr" fontAlgn="b">
                        <a:buNone/>
                      </a:pPr>
                      <a:r>
                        <a:rPr lang="en-US" altLang="zh-CN" sz="500" b="0" i="0" u="none" strike="noStrike">
                          <a:solidFill>
                            <a:srgbClr val="000000"/>
                          </a:solidFill>
                          <a:effectLst/>
                          <a:latin typeface="Arial" panose="020B0604020202090204" pitchFamily="34" charset="0"/>
                          <a:cs typeface="Arial" panose="020B0604020202090204" pitchFamily="34" charset="0"/>
                        </a:rPr>
                        <a:t>Cd274</a:t>
                      </a:r>
                    </a:p>
                    <a:p>
                      <a:pPr algn="ctr" fontAlgn="b">
                        <a:buNone/>
                      </a:pPr>
                      <a:endParaRPr lang="en-US" altLang="zh-CN"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r>
                        <a:rPr lang="en-US" altLang="zh-CN" sz="500" b="0" i="0" u="none" strike="noStrike">
                          <a:solidFill>
                            <a:srgbClr val="000000"/>
                          </a:solidFill>
                          <a:effectLst/>
                          <a:latin typeface="Arial" panose="020B0604020202090204" pitchFamily="34" charset="0"/>
                          <a:cs typeface="Arial" panose="020B0604020202090204" pitchFamily="34" charset="0"/>
                        </a:rPr>
                        <a:t>CTLA4</a:t>
                      </a:r>
                    </a:p>
                    <a:p>
                      <a:pPr algn="ctr" fontAlgn="b">
                        <a:buNone/>
                      </a:pPr>
                      <a:endParaRPr lang="en-US" altLang="zh-CN"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endParaRPr lang="en-US" alt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endParaRPr lang="en-US" alt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endParaRPr lang="en-US" alt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endParaRPr lang="en-US" alt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80"/>
                  </a:ext>
                </a:extLst>
              </a:tr>
              <a:tr h="145595">
                <a:tc>
                  <a:txBody>
                    <a:bodyPr/>
                    <a:lstStyle/>
                    <a:p>
                      <a:pPr algn="ctr" fontAlgn="ctr">
                        <a:buNone/>
                      </a:pPr>
                      <a:endParaRPr lang="en-US" altLang="en-US" sz="500" b="0" i="0" u="none" strike="noStrike" dirty="0">
                        <a:solidFill>
                          <a:srgbClr val="000000"/>
                        </a:solidFill>
                        <a:effectLst/>
                        <a:latin typeface="Arial" panose="020B0604020202090204" pitchFamily="34" charset="0"/>
                        <a:cs typeface="Arial" panose="020B0604020202090204" pitchFamily="34" charset="0"/>
                      </a:endParaRPr>
                    </a:p>
                  </a:txBody>
                  <a:tcPr marL="42863" marR="42863" marT="21431" marB="21431"/>
                </a:tc>
                <a:tc>
                  <a:txBody>
                    <a:bodyPr/>
                    <a:lstStyle/>
                    <a:p>
                      <a:pPr algn="ctr" fontAlgn="b">
                        <a:buNone/>
                      </a:pPr>
                      <a:r>
                        <a:rPr lang="en-US" altLang="zh-CN" sz="500" b="0" i="0" u="none" strike="noStrike">
                          <a:solidFill>
                            <a:srgbClr val="000000"/>
                          </a:solidFill>
                          <a:effectLst/>
                          <a:latin typeface="Arial" panose="020B0604020202090204" pitchFamily="34" charset="0"/>
                          <a:cs typeface="Arial" panose="020B0604020202090204" pitchFamily="34" charset="0"/>
                        </a:rPr>
                        <a:t>Samhd1</a:t>
                      </a:r>
                    </a:p>
                    <a:p>
                      <a:pPr algn="ctr" fontAlgn="b">
                        <a:buNone/>
                      </a:pPr>
                      <a:endParaRPr lang="en-US" altLang="zh-CN"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r>
                        <a:rPr lang="en-US" altLang="zh-CN" sz="500" b="0" i="0" u="none" strike="noStrike">
                          <a:solidFill>
                            <a:srgbClr val="000000"/>
                          </a:solidFill>
                          <a:effectLst/>
                          <a:latin typeface="Arial" panose="020B0604020202090204" pitchFamily="34" charset="0"/>
                          <a:cs typeface="Arial" panose="020B0604020202090204" pitchFamily="34" charset="0"/>
                        </a:rPr>
                        <a:t>CTLA4</a:t>
                      </a:r>
                    </a:p>
                    <a:p>
                      <a:pPr algn="ctr" fontAlgn="b">
                        <a:buNone/>
                      </a:pPr>
                      <a:endParaRPr lang="en-US" altLang="zh-CN"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endParaRPr lang="en-US" alt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endParaRPr lang="en-US" alt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endParaRPr lang="en-US" alt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endParaRPr lang="en-US" alt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81"/>
                  </a:ext>
                </a:extLst>
              </a:tr>
              <a:tr h="114300">
                <a:tc>
                  <a:txBody>
                    <a:bodyPr/>
                    <a:lstStyle/>
                    <a:p>
                      <a:pPr algn="ctr" fontAlgn="ctr">
                        <a:buNone/>
                      </a:pPr>
                      <a:endParaRPr lang="en-US" altLang="en-US" sz="500" b="0" i="0" u="none" strike="noStrike" dirty="0">
                        <a:solidFill>
                          <a:srgbClr val="000000"/>
                        </a:solidFill>
                        <a:effectLst/>
                        <a:latin typeface="Arial" panose="020B0604020202090204" pitchFamily="34" charset="0"/>
                        <a:cs typeface="Arial" panose="020B0604020202090204" pitchFamily="34" charset="0"/>
                      </a:endParaRPr>
                    </a:p>
                  </a:txBody>
                  <a:tcPr marL="42863" marR="42863" marT="21431" marB="21431"/>
                </a:tc>
                <a:tc>
                  <a:txBody>
                    <a:bodyPr/>
                    <a:lstStyle/>
                    <a:p>
                      <a:pPr algn="ctr" fontAlgn="b">
                        <a:buNone/>
                      </a:pPr>
                      <a:r>
                        <a:rPr lang="en-US" altLang="zh-CN" sz="500" b="0" i="0" u="none" strike="noStrike">
                          <a:solidFill>
                            <a:srgbClr val="000000"/>
                          </a:solidFill>
                          <a:effectLst/>
                          <a:latin typeface="Arial" panose="020B0604020202090204" pitchFamily="34" charset="0"/>
                          <a:cs typeface="Arial" panose="020B0604020202090204" pitchFamily="34" charset="0"/>
                        </a:rPr>
                        <a:t>Snap23</a:t>
                      </a:r>
                    </a:p>
                  </a:txBody>
                  <a:tcPr marL="2720" marR="2720" marT="2720" marB="0" anchor="ctr"/>
                </a:tc>
                <a:tc>
                  <a:txBody>
                    <a:bodyPr/>
                    <a:lstStyle/>
                    <a:p>
                      <a:pPr algn="ctr" fontAlgn="b">
                        <a:buNone/>
                      </a:pPr>
                      <a:r>
                        <a:rPr lang="en-US" altLang="zh-CN" sz="500" b="0" i="0" u="none" strike="noStrike">
                          <a:solidFill>
                            <a:srgbClr val="000000"/>
                          </a:solidFill>
                          <a:effectLst/>
                          <a:latin typeface="Arial" panose="020B0604020202090204" pitchFamily="34" charset="0"/>
                          <a:cs typeface="Arial" panose="020B0604020202090204" pitchFamily="34" charset="0"/>
                        </a:rPr>
                        <a:t>CTLA4</a:t>
                      </a:r>
                    </a:p>
                  </a:txBody>
                  <a:tcPr marL="2720" marR="2720" marT="2720" marB="0" anchor="ctr"/>
                </a:tc>
                <a:tc>
                  <a:txBody>
                    <a:bodyPr/>
                    <a:lstStyle/>
                    <a:p>
                      <a:pPr algn="ctr" fontAlgn="b">
                        <a:buNone/>
                      </a:pPr>
                      <a:endParaRPr lang="en-US" alt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endParaRPr lang="en-US" alt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endParaRPr lang="en-US" altLang="en-US" sz="500" b="0" i="0" u="none" strike="noStrike">
                        <a:solidFill>
                          <a:srgbClr val="000000"/>
                        </a:solidFill>
                        <a:effectLst/>
                        <a:latin typeface="Arial" panose="020B0604020202090204" pitchFamily="34" charset="0"/>
                        <a:cs typeface="Arial" panose="020B0604020202090204" pitchFamily="34" charset="0"/>
                      </a:endParaRPr>
                    </a:p>
                  </a:txBody>
                  <a:tcPr marL="2720" marR="2720" marT="2720" marB="0" anchor="ctr"/>
                </a:tc>
                <a:tc>
                  <a:txBody>
                    <a:bodyPr/>
                    <a:lstStyle/>
                    <a:p>
                      <a:pPr algn="ctr" fontAlgn="b">
                        <a:buNone/>
                      </a:pPr>
                      <a:endParaRPr lang="en-US" altLang="en-US" sz="500" b="0" i="0" u="none" strike="noStrike" dirty="0">
                        <a:solidFill>
                          <a:srgbClr val="000000"/>
                        </a:solidFill>
                        <a:effectLst/>
                        <a:latin typeface="Arial" panose="020B0604020202090204" pitchFamily="34" charset="0"/>
                        <a:cs typeface="Arial" panose="020B0604020202090204" pitchFamily="34" charset="0"/>
                      </a:endParaRPr>
                    </a:p>
                  </a:txBody>
                  <a:tcPr marL="2720" marR="2720" marT="2720" marB="0" anchor="ctr"/>
                </a:tc>
                <a:extLst>
                  <a:ext uri="{0D108BD9-81ED-4DB2-BD59-A6C34878D82A}">
                    <a16:rowId xmlns:a16="http://schemas.microsoft.com/office/drawing/2014/main" val="10082"/>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custDataLst>
              <p:tags r:id="rId1"/>
            </p:custDataLst>
          </p:nvPr>
        </p:nvGraphicFramePr>
        <p:xfrm>
          <a:off x="4638339" y="2321945"/>
          <a:ext cx="2915321" cy="2223663"/>
        </p:xfrm>
        <a:graphic>
          <a:graphicData uri="http://schemas.openxmlformats.org/drawingml/2006/table">
            <a:tbl>
              <a:tblPr firstRow="1">
                <a:tableStyleId>{3B4B98B0-60AC-42C2-AFA5-B58CD77FA1E5}</a:tableStyleId>
              </a:tblPr>
              <a:tblGrid>
                <a:gridCol w="599510">
                  <a:extLst>
                    <a:ext uri="{9D8B030D-6E8A-4147-A177-3AD203B41FA5}">
                      <a16:colId xmlns:a16="http://schemas.microsoft.com/office/drawing/2014/main" val="20000"/>
                    </a:ext>
                  </a:extLst>
                </a:gridCol>
                <a:gridCol w="111282">
                  <a:extLst>
                    <a:ext uri="{9D8B030D-6E8A-4147-A177-3AD203B41FA5}">
                      <a16:colId xmlns:a16="http://schemas.microsoft.com/office/drawing/2014/main" val="1139588379"/>
                    </a:ext>
                  </a:extLst>
                </a:gridCol>
                <a:gridCol w="297456">
                  <a:extLst>
                    <a:ext uri="{9D8B030D-6E8A-4147-A177-3AD203B41FA5}">
                      <a16:colId xmlns:a16="http://schemas.microsoft.com/office/drawing/2014/main" val="2172910776"/>
                    </a:ext>
                  </a:extLst>
                </a:gridCol>
                <a:gridCol w="751723">
                  <a:extLst>
                    <a:ext uri="{9D8B030D-6E8A-4147-A177-3AD203B41FA5}">
                      <a16:colId xmlns:a16="http://schemas.microsoft.com/office/drawing/2014/main" val="20001"/>
                    </a:ext>
                  </a:extLst>
                </a:gridCol>
                <a:gridCol w="719531">
                  <a:extLst>
                    <a:ext uri="{9D8B030D-6E8A-4147-A177-3AD203B41FA5}">
                      <a16:colId xmlns:a16="http://schemas.microsoft.com/office/drawing/2014/main" val="20002"/>
                    </a:ext>
                  </a:extLst>
                </a:gridCol>
                <a:gridCol w="119711">
                  <a:extLst>
                    <a:ext uri="{9D8B030D-6E8A-4147-A177-3AD203B41FA5}">
                      <a16:colId xmlns:a16="http://schemas.microsoft.com/office/drawing/2014/main" val="20003"/>
                    </a:ext>
                  </a:extLst>
                </a:gridCol>
                <a:gridCol w="163242">
                  <a:extLst>
                    <a:ext uri="{9D8B030D-6E8A-4147-A177-3AD203B41FA5}">
                      <a16:colId xmlns:a16="http://schemas.microsoft.com/office/drawing/2014/main" val="20004"/>
                    </a:ext>
                  </a:extLst>
                </a:gridCol>
                <a:gridCol w="152866">
                  <a:extLst>
                    <a:ext uri="{9D8B030D-6E8A-4147-A177-3AD203B41FA5}">
                      <a16:colId xmlns:a16="http://schemas.microsoft.com/office/drawing/2014/main" val="20005"/>
                    </a:ext>
                  </a:extLst>
                </a:gridCol>
              </a:tblGrid>
              <a:tr h="234702">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25 genes Immune checkpoints inhibit T cells Gene Expression Omnibus (GEO</a:t>
                      </a:r>
                      <a:r>
                        <a:rPr lang="en-US" altLang="zh-CN" sz="400" b="0" i="0" dirty="0">
                          <a:solidFill>
                            <a:schemeClr val="tx1"/>
                          </a:solidFill>
                          <a:latin typeface="Arial Regular" panose="020B0604020202090204" charset="0"/>
                          <a:ea typeface="Arial Regular" panose="020B0604020202090204"/>
                          <a:cs typeface="Arial Regular" panose="020B0604020202090204" charset="0"/>
                        </a:rPr>
                        <a:t>)</a:t>
                      </a:r>
                    </a:p>
                  </a:txBody>
                  <a:tcPr marL="6102" marR="6102" marT="6102"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6102" marR="6102" marT="6102" marB="0" anchor="ctr"/>
                </a:tc>
                <a:tc>
                  <a:txBody>
                    <a:bodyPr/>
                    <a:lstStyle/>
                    <a:p>
                      <a:pPr algn="ctr" fontAlgn="ctr"/>
                      <a:r>
                        <a:rPr lang="en-US" altLang="zh-CN" sz="400" b="0" i="0" dirty="0">
                          <a:solidFill>
                            <a:schemeClr val="tx1"/>
                          </a:solidFill>
                          <a:latin typeface="Arial Regular" panose="020B0604020202090204" charset="0"/>
                          <a:ea typeface="Arial Regular" panose="020B0604020202090204"/>
                          <a:cs typeface="Arial Regular" panose="020B0604020202090204" charset="0"/>
                        </a:rPr>
                        <a:t>Features</a:t>
                      </a:r>
                    </a:p>
                  </a:txBody>
                  <a:tcPr marL="6102" marR="6102" marT="6102" marB="0" anchor="ctr"/>
                </a:tc>
                <a:tc>
                  <a:txBody>
                    <a:bodyPr/>
                    <a:lstStyle/>
                    <a:p>
                      <a:pPr algn="ctr" fontAlgn="ctr"/>
                      <a:r>
                        <a:rPr lang="en-US" altLang="zh-CN" sz="400" b="0" dirty="0">
                          <a:solidFill>
                            <a:schemeClr val="tx1"/>
                          </a:solidFill>
                          <a:latin typeface="Arial Regular" panose="020B0604020202090204" charset="0"/>
                          <a:cs typeface="Arial Regular" panose="020B0604020202090204" charset="0"/>
                        </a:rPr>
                        <a:t>Source Name</a:t>
                      </a: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6102" marR="6102" marT="6102" marB="0" anchor="ctr"/>
                </a:tc>
                <a:tc>
                  <a:txBody>
                    <a:bodyPr/>
                    <a:lstStyle/>
                    <a:p>
                      <a:pPr algn="ctr" fontAlgn="ctr"/>
                      <a:r>
                        <a:rPr lang="en-US" altLang="zh-CN" sz="400" b="0" dirty="0">
                          <a:solidFill>
                            <a:schemeClr val="tx1"/>
                          </a:solidFill>
                          <a:latin typeface="Arial Regular" panose="020B0604020202090204" charset="0"/>
                          <a:cs typeface="Arial Regular" panose="020B0604020202090204" charset="0"/>
                        </a:rPr>
                        <a:t>Experimental Conditions/ Group Comparison</a:t>
                      </a: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6102" marR="6102" marT="6102" marB="0" anchor="ctr"/>
                </a:tc>
                <a:tc>
                  <a:txBody>
                    <a:bodyPr/>
                    <a:lstStyle/>
                    <a:p>
                      <a:pPr algn="ctr" fontAlgn="ctr"/>
                      <a:r>
                        <a:rPr lang="en-US" altLang="zh-CN" sz="400" b="0" dirty="0">
                          <a:solidFill>
                            <a:schemeClr val="tx1"/>
                          </a:solidFill>
                          <a:latin typeface="Arial Regular" panose="020B0604020202090204" charset="0"/>
                          <a:cs typeface="Arial Regular" panose="020B0604020202090204" charset="0"/>
                        </a:rPr>
                        <a:t>P&lt;=0.05</a:t>
                      </a: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6102" marR="6102" marT="6102" marB="0" anchor="ctr"/>
                </a:tc>
                <a:tc>
                  <a:txBody>
                    <a:bodyPr/>
                    <a:lstStyle/>
                    <a:p>
                      <a:pPr algn="ctr" fontAlgn="ctr"/>
                      <a:r>
                        <a:rPr lang="en-US" altLang="zh-CN" sz="400" b="0" dirty="0">
                          <a:solidFill>
                            <a:schemeClr val="tx1"/>
                          </a:solidFill>
                          <a:latin typeface="Arial Regular" panose="020B0604020202090204" charset="0"/>
                          <a:cs typeface="Arial Regular" panose="020B0604020202090204" charset="0"/>
                        </a:rPr>
                        <a:t>(#)Upregulation </a:t>
                      </a: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6102" marR="6102" marT="6102" marB="0" anchor="ctr"/>
                </a:tc>
                <a:tc>
                  <a:txBody>
                    <a:bodyPr/>
                    <a:lstStyle/>
                    <a:p>
                      <a:pPr algn="ctr" fontAlgn="ctr"/>
                      <a:r>
                        <a:rPr lang="en-US" altLang="zh-CN" sz="400" b="0" dirty="0">
                          <a:solidFill>
                            <a:schemeClr val="tx1"/>
                          </a:solidFill>
                          <a:latin typeface="Arial Regular" panose="020B0604020202090204" charset="0"/>
                          <a:cs typeface="Arial Regular" panose="020B0604020202090204" charset="0"/>
                        </a:rPr>
                        <a:t>(#)Downregulation</a:t>
                      </a: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6102" marR="6102" marT="6102" marB="0" anchor="ctr"/>
                </a:tc>
                <a:extLst>
                  <a:ext uri="{0D108BD9-81ED-4DB2-BD59-A6C34878D82A}">
                    <a16:rowId xmlns:a16="http://schemas.microsoft.com/office/drawing/2014/main" val="10000"/>
                  </a:ext>
                </a:extLst>
              </a:tr>
              <a:tr h="117160">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rPr>
                        <a:t>GSE75452</a:t>
                      </a:r>
                    </a:p>
                  </a:txBody>
                  <a:tcPr marL="6102" marR="6102" marT="6102" marB="0" anchor="ctr"/>
                </a:tc>
                <a:tc>
                  <a:txBody>
                    <a:bodyPr/>
                    <a:lstStyle/>
                    <a:p>
                      <a:pPr algn="ctr" fontAlgn="ctr"/>
                      <a:endParaRPr lang="en-US" altLang="zh-CN" sz="400" b="0" i="0" dirty="0">
                        <a:solidFill>
                          <a:srgbClr val="000000"/>
                        </a:solidFill>
                        <a:latin typeface="Arial Regular" panose="020B0604020202090204" charset="0"/>
                        <a:ea typeface="Arial Regular" panose="020B0604020202090204"/>
                        <a:cs typeface="Arial Regular" panose="020B0604020202090204" charset="0"/>
                      </a:endParaRPr>
                    </a:p>
                  </a:txBody>
                  <a:tcPr marL="6102" marR="6102" marT="6102" marB="0" anchor="ctr"/>
                </a:tc>
                <a:tc rowSpan="18">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Ros regulator Knockout</a:t>
                      </a:r>
                    </a:p>
                  </a:txBody>
                  <a:tcPr marL="2860" marR="2860" marT="2860"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Human Lung Cancer Cell Line(A549)</a:t>
                      </a:r>
                    </a:p>
                  </a:txBody>
                  <a:tcPr marL="2860" marR="2860" marT="2860"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NFE2L2 siRNA vs Ctrl siRNA</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3</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3</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01"/>
                  </a:ext>
                </a:extLst>
              </a:tr>
              <a:tr h="117160">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rPr>
                        <a:t>GSE234443</a:t>
                      </a:r>
                    </a:p>
                  </a:txBody>
                  <a:tcPr marL="6102" marR="6102" marT="6102" marB="0" anchor="ctr"/>
                </a:tc>
                <a:tc>
                  <a:txBody>
                    <a:bodyPr/>
                    <a:lstStyle/>
                    <a:p>
                      <a:pPr algn="ctr" fontAlgn="ctr"/>
                      <a:endParaRPr lang="en-US" altLang="zh-CN" sz="400" b="0" i="0" dirty="0">
                        <a:solidFill>
                          <a:srgbClr val="000000"/>
                        </a:solidFill>
                        <a:latin typeface="Arial Regular" panose="020B0604020202090204" charset="0"/>
                        <a:ea typeface="Arial Regular" panose="020B0604020202090204"/>
                        <a:cs typeface="Arial Regular" panose="020B0604020202090204" charset="0"/>
                      </a:endParaRPr>
                    </a:p>
                  </a:txBody>
                  <a:tcPr marL="6102" marR="6102" marT="6102" marB="0" anchor="ctr"/>
                </a:tc>
                <a:tc vMerge="1">
                  <a:txBody>
                    <a:bodyPr/>
                    <a:lstStyle/>
                    <a:p>
                      <a:pPr algn="ctr" fontAlgn="t"/>
                      <a:endParaRPr lang="en-US" altLang="zh-CN" sz="700" b="0" i="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Human Epitheliad Cell</a:t>
                      </a:r>
                    </a:p>
                  </a:txBody>
                  <a:tcPr marL="2860" marR="2860" marT="2860"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Foxm1 siRNA RPTEC vs Negative Control siRNA RPTEC</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3</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2</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extLst>
                  <a:ext uri="{0D108BD9-81ED-4DB2-BD59-A6C34878D82A}">
                    <a16:rowId xmlns:a16="http://schemas.microsoft.com/office/drawing/2014/main" val="10002"/>
                  </a:ext>
                </a:extLst>
              </a:tr>
              <a:tr h="117160">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rPr>
                        <a:t>GSE64129</a:t>
                      </a:r>
                    </a:p>
                  </a:txBody>
                  <a:tcPr marL="6102" marR="6102" marT="6102" marB="0" anchor="ctr"/>
                </a:tc>
                <a:tc>
                  <a:txBody>
                    <a:bodyPr/>
                    <a:lstStyle/>
                    <a:p>
                      <a:pPr algn="ctr" fontAlgn="ctr"/>
                      <a:endParaRPr lang="en-US" altLang="zh-CN" sz="400" b="0" i="0" dirty="0">
                        <a:solidFill>
                          <a:srgbClr val="000000"/>
                        </a:solidFill>
                        <a:latin typeface="Arial Regular" panose="020B0604020202090204" charset="0"/>
                        <a:ea typeface="Arial Regular" panose="020B0604020202090204"/>
                        <a:cs typeface="Arial Regular" panose="020B0604020202090204" charset="0"/>
                      </a:endParaRPr>
                    </a:p>
                  </a:txBody>
                  <a:tcPr marL="6102" marR="6102" marT="6102" marB="0" anchor="ctr"/>
                </a:tc>
                <a:tc vMerge="1">
                  <a:txBody>
                    <a:bodyPr/>
                    <a:lstStyle/>
                    <a:p>
                      <a:pPr algn="ctr" fontAlgn="t"/>
                      <a:endParaRPr lang="en-US" altLang="zh-CN" sz="700" b="0" i="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Mouse Intermediate Mesoderm EGFP Positive Cells</a:t>
                      </a:r>
                    </a:p>
                  </a:txBody>
                  <a:tcPr marL="2860" marR="2860" marT="2860"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Pax2 null vs Heterozygote</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03"/>
                  </a:ext>
                </a:extLst>
              </a:tr>
              <a:tr h="63252">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rPr>
                        <a:t>GSE30501</a:t>
                      </a:r>
                    </a:p>
                  </a:txBody>
                  <a:tcPr marL="6102" marR="6102" marT="6102" marB="0" anchor="ctr"/>
                </a:tc>
                <a:tc>
                  <a:txBody>
                    <a:bodyPr/>
                    <a:lstStyle/>
                    <a:p>
                      <a:pPr algn="ctr" fontAlgn="ctr"/>
                      <a:endParaRPr lang="en-US" altLang="zh-CN" sz="400" b="0" i="0" dirty="0">
                        <a:solidFill>
                          <a:srgbClr val="000000"/>
                        </a:solidFill>
                        <a:latin typeface="Arial Regular" panose="020B0604020202090204" charset="0"/>
                        <a:ea typeface="Arial Regular" panose="020B0604020202090204"/>
                        <a:cs typeface="Arial Regular" panose="020B0604020202090204" charset="0"/>
                      </a:endParaRPr>
                    </a:p>
                  </a:txBody>
                  <a:tcPr marL="6102" marR="6102" marT="6102" marB="0" anchor="ctr"/>
                </a:tc>
                <a:tc vMerge="1">
                  <a:txBody>
                    <a:bodyPr/>
                    <a:lstStyle/>
                    <a:p>
                      <a:pPr algn="ctr" fontAlgn="t"/>
                      <a:endParaRPr lang="en-US" altLang="zh-CN" sz="700" b="0" i="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Human Ovarian Cancer Cell</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PAX2 Knockdown Cell vs Control</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extLst>
                  <a:ext uri="{0D108BD9-81ED-4DB2-BD59-A6C34878D82A}">
                    <a16:rowId xmlns:a16="http://schemas.microsoft.com/office/drawing/2014/main" val="10004"/>
                  </a:ext>
                </a:extLst>
              </a:tr>
              <a:tr h="117160">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rPr>
                        <a:t>GSE255410</a:t>
                      </a:r>
                    </a:p>
                  </a:txBody>
                  <a:tcPr marL="6102" marR="6102" marT="6102" marB="0" anchor="ctr"/>
                </a:tc>
                <a:tc>
                  <a:txBody>
                    <a:bodyPr/>
                    <a:lstStyle/>
                    <a:p>
                      <a:pPr algn="ctr" fontAlgn="ctr"/>
                      <a:endParaRPr lang="en-US" altLang="zh-CN" sz="400" b="0" i="0" dirty="0">
                        <a:solidFill>
                          <a:srgbClr val="000000"/>
                        </a:solidFill>
                        <a:latin typeface="Arial Regular" panose="020B0604020202090204" charset="0"/>
                        <a:ea typeface="Arial Regular" panose="020B0604020202090204"/>
                        <a:cs typeface="Arial Regular" panose="020B0604020202090204" charset="0"/>
                      </a:endParaRPr>
                    </a:p>
                  </a:txBody>
                  <a:tcPr marL="6102" marR="6102" marT="6102" marB="0" anchor="ctr"/>
                </a:tc>
                <a:tc vMerge="1">
                  <a:txBody>
                    <a:bodyPr/>
                    <a:lstStyle/>
                    <a:p>
                      <a:pPr algn="ctr" fontAlgn="t"/>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Human Primary  T Cells</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CD19-FOXO1 KO vs CD19-AAVS</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4</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4</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05"/>
                  </a:ext>
                </a:extLst>
              </a:tr>
              <a:tr h="117160">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rPr>
                        <a:t>GSE120941</a:t>
                      </a:r>
                    </a:p>
                  </a:txBody>
                  <a:tcPr marL="6102" marR="6102" marT="6102" marB="0" anchor="ctr"/>
                </a:tc>
                <a:tc>
                  <a:txBody>
                    <a:bodyPr/>
                    <a:lstStyle/>
                    <a:p>
                      <a:pPr algn="ctr" fontAlgn="ctr"/>
                      <a:endParaRPr lang="en-US" altLang="zh-CN" sz="400" b="0" i="0" dirty="0">
                        <a:solidFill>
                          <a:srgbClr val="000000"/>
                        </a:solidFill>
                        <a:latin typeface="Arial Regular" panose="020B0604020202090204" charset="0"/>
                        <a:ea typeface="Arial Regular" panose="020B0604020202090204"/>
                        <a:cs typeface="Arial Regular" panose="020B0604020202090204" charset="0"/>
                      </a:endParaRPr>
                    </a:p>
                  </a:txBody>
                  <a:tcPr marL="6102" marR="6102" marT="6102" marB="0" anchor="ctr"/>
                </a:tc>
                <a:tc vMerge="1">
                  <a:txBody>
                    <a:bodyPr/>
                    <a:lstStyle/>
                    <a:p>
                      <a:pPr algn="ctr" fontAlgn="t"/>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Human Multiple Myeloma Celline ME-1</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FOXO1 KO vs Control </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2</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extLst>
                  <a:ext uri="{0D108BD9-81ED-4DB2-BD59-A6C34878D82A}">
                    <a16:rowId xmlns:a16="http://schemas.microsoft.com/office/drawing/2014/main" val="10006"/>
                  </a:ext>
                </a:extLst>
              </a:tr>
              <a:tr h="117160">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rPr>
                        <a:t>GSE60058</a:t>
                      </a:r>
                    </a:p>
                  </a:txBody>
                  <a:tcPr marL="6102" marR="6102" marT="6102" marB="0" anchor="ctr"/>
                </a:tc>
                <a:tc>
                  <a:txBody>
                    <a:bodyPr/>
                    <a:lstStyle/>
                    <a:p>
                      <a:pPr algn="ctr" fontAlgn="ctr"/>
                      <a:endParaRPr lang="en-US" altLang="zh-CN" sz="400" b="0" i="0" dirty="0">
                        <a:solidFill>
                          <a:srgbClr val="000000"/>
                        </a:solidFill>
                        <a:latin typeface="Arial Regular" panose="020B0604020202090204" charset="0"/>
                        <a:ea typeface="Arial Regular" panose="020B0604020202090204"/>
                        <a:cs typeface="Arial Regular" panose="020B0604020202090204" charset="0"/>
                      </a:endParaRPr>
                    </a:p>
                  </a:txBody>
                  <a:tcPr marL="6102" marR="6102" marT="6102" marB="0" anchor="ctr"/>
                </a:tc>
                <a:tc vMerge="1">
                  <a:txBody>
                    <a:bodyPr/>
                    <a:lstStyle/>
                    <a:p>
                      <a:pPr algn="ctr" fontAlgn="t"/>
                      <a:endParaRPr lang="en-US" altLang="zh-CN" sz="700" b="0" i="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Mouse Frontal Nasal Prominence NeoNull</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Tfap2a KO vs Control</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07"/>
                  </a:ext>
                </a:extLst>
              </a:tr>
              <a:tr h="117160">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rPr>
                        <a:t>GSE8640</a:t>
                      </a:r>
                    </a:p>
                  </a:txBody>
                  <a:tcPr marL="6102" marR="6102" marT="6102" marB="0" anchor="ctr"/>
                </a:tc>
                <a:tc>
                  <a:txBody>
                    <a:bodyPr/>
                    <a:lstStyle/>
                    <a:p>
                      <a:pPr algn="ctr" fontAlgn="ctr"/>
                      <a:endParaRPr lang="en-US" altLang="zh-CN" sz="400" b="0" i="0" dirty="0">
                        <a:solidFill>
                          <a:srgbClr val="000000"/>
                        </a:solidFill>
                        <a:latin typeface="Arial Regular" panose="020B0604020202090204" charset="0"/>
                        <a:ea typeface="Arial Regular" panose="020B0604020202090204"/>
                        <a:cs typeface="Arial Regular" panose="020B0604020202090204" charset="0"/>
                      </a:endParaRPr>
                    </a:p>
                  </a:txBody>
                  <a:tcPr marL="6102" marR="6102" marT="6102" marB="0" anchor="ctr"/>
                </a:tc>
                <a:tc vMerge="1">
                  <a:txBody>
                    <a:bodyPr/>
                    <a:lstStyle/>
                    <a:p>
                      <a:pPr algn="ctr" fontAlgn="t"/>
                      <a:endParaRPr lang="en-US" altLang="zh-CN" sz="700" b="0" i="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Human Breast Epithelial Adenocarinoma</a:t>
                      </a:r>
                    </a:p>
                  </a:txBody>
                  <a:tcPr marL="2860" marR="2860" marT="2860"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Tfap2a siRNA Control No siRNA</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3</a:t>
                      </a:r>
                    </a:p>
                  </a:txBody>
                  <a:tcPr marL="2860" marR="2860" marT="2860"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2</a:t>
                      </a:r>
                    </a:p>
                  </a:txBody>
                  <a:tcPr marL="2860" marR="2860" marT="2860" marB="0" anchor="ctr"/>
                </a:tc>
                <a:extLst>
                  <a:ext uri="{0D108BD9-81ED-4DB2-BD59-A6C34878D82A}">
                    <a16:rowId xmlns:a16="http://schemas.microsoft.com/office/drawing/2014/main" val="10008"/>
                  </a:ext>
                </a:extLst>
              </a:tr>
              <a:tr h="63252">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sym typeface="+mn-ea"/>
                        </a:rPr>
                        <a:t>GSE171572</a:t>
                      </a:r>
                    </a:p>
                  </a:txBody>
                  <a:tcPr marL="6102" marR="6102" marT="6102" marB="0" anchor="ctr"/>
                </a:tc>
                <a:tc>
                  <a:txBody>
                    <a:bodyPr/>
                    <a:lstStyle/>
                    <a:p>
                      <a:pPr algn="ctr" fontAlgn="ctr"/>
                      <a:endParaRPr lang="en-US" altLang="zh-CN" sz="400" b="0" i="0" dirty="0">
                        <a:solidFill>
                          <a:srgbClr val="000000"/>
                        </a:solidFill>
                        <a:latin typeface="Arial Regular" panose="020B0604020202090204" charset="0"/>
                        <a:ea typeface="Arial Regular" panose="020B0604020202090204"/>
                        <a:cs typeface="Arial Regular" panose="020B0604020202090204" charset="0"/>
                        <a:sym typeface="+mn-ea"/>
                      </a:endParaRPr>
                    </a:p>
                  </a:txBody>
                  <a:tcPr marL="6102" marR="6102" marT="6102" marB="0" anchor="ctr"/>
                </a:tc>
                <a:tc vMerge="1">
                  <a:txBody>
                    <a:bodyPr/>
                    <a:lstStyle/>
                    <a:p>
                      <a:pPr algn="ctr" fontAlgn="t"/>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Human Cell Line  MCF10A</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TP53(-/-) vs WT</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extLst>
                  <a:ext uri="{0D108BD9-81ED-4DB2-BD59-A6C34878D82A}">
                    <a16:rowId xmlns:a16="http://schemas.microsoft.com/office/drawing/2014/main" val="10009"/>
                  </a:ext>
                </a:extLst>
              </a:tr>
              <a:tr h="63252">
                <a:tc>
                  <a:txBody>
                    <a:bodyPr/>
                    <a:lstStyle/>
                    <a:p>
                      <a:pPr algn="ctr" fontAlgn="ctr">
                        <a:buNone/>
                      </a:pPr>
                      <a:r>
                        <a:rPr lang="en-US" altLang="zh-CN" sz="400" b="0" i="0" dirty="0">
                          <a:latin typeface="Arial Regular" panose="020B0604020202090204" charset="0"/>
                          <a:ea typeface="Arial Regular" panose="020B0604020202090204"/>
                          <a:cs typeface="Arial Regular" panose="020B0604020202090204" charset="0"/>
                        </a:rPr>
                        <a:t>GSE132327</a:t>
                      </a:r>
                    </a:p>
                  </a:txBody>
                  <a:tcPr marL="6102" marR="6102" marT="6102" marB="0" anchor="ctr"/>
                </a:tc>
                <a:tc>
                  <a:txBody>
                    <a:bodyPr/>
                    <a:lstStyle/>
                    <a:p>
                      <a:pPr algn="ctr" fontAlgn="ctr">
                        <a:buNone/>
                      </a:pPr>
                      <a:endParaRPr lang="en-US" altLang="zh-CN" sz="400" b="0" i="0" dirty="0">
                        <a:latin typeface="Arial Regular" panose="020B0604020202090204" charset="0"/>
                        <a:ea typeface="Arial Regular" panose="020B0604020202090204"/>
                        <a:cs typeface="Arial Regular" panose="020B0604020202090204" charset="0"/>
                      </a:endParaRPr>
                    </a:p>
                  </a:txBody>
                  <a:tcPr marL="6102" marR="6102" marT="6102" marB="0" anchor="ctr"/>
                </a:tc>
                <a:tc vMerge="1">
                  <a:txBody>
                    <a:bodyPr/>
                    <a:lstStyle/>
                    <a:p>
                      <a:pPr algn="ctr" fontAlgn="t"/>
                      <a:endParaRPr lang="en-US" altLang="zh-CN" sz="700" b="0" i="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Human Gastric Cancer Cell line</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TP53(-/-) vs WT</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10"/>
                  </a:ext>
                </a:extLst>
              </a:tr>
              <a:tr h="100013">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GSE29988</a:t>
                      </a:r>
                    </a:p>
                  </a:txBody>
                  <a:tcPr marL="42863" marR="42863" marT="21431" marB="21431" anchor="ctr"/>
                </a:tc>
                <a:tc>
                  <a:txBody>
                    <a:bodyPr/>
                    <a:lstStyle/>
                    <a:p>
                      <a:pPr algn="ctr">
                        <a:buNone/>
                      </a:pPr>
                      <a:endParaRPr lang="en-US" altLang="zh-CN" sz="400" dirty="0">
                        <a:latin typeface="Arial Regular" panose="020B0604020202090204" charset="0"/>
                        <a:ea typeface="Arial Regular" panose="020B0604020202090204"/>
                        <a:cs typeface="Arial Regular" panose="020B0604020202090204" charset="0"/>
                      </a:endParaRPr>
                    </a:p>
                  </a:txBody>
                  <a:tcPr marL="42863" marR="42863" marT="21431" marB="21431" anchor="ctr"/>
                </a:tc>
                <a:tc vMerge="1">
                  <a:txBody>
                    <a:bodyPr/>
                    <a:lstStyle/>
                    <a:p>
                      <a:pPr algn="ctr" fontAlgn="t"/>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Mouse Renal Neoplasia</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Hif1a/Fh1 KO vs Control</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5</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4</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extLst>
                  <a:ext uri="{0D108BD9-81ED-4DB2-BD59-A6C34878D82A}">
                    <a16:rowId xmlns:a16="http://schemas.microsoft.com/office/drawing/2014/main" val="10011"/>
                  </a:ext>
                </a:extLst>
              </a:tr>
              <a:tr h="117160">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GSE196129</a:t>
                      </a:r>
                    </a:p>
                  </a:txBody>
                  <a:tcPr marL="42863" marR="42863" marT="21431" marB="21431" anchor="ctr"/>
                </a:tc>
                <a:tc>
                  <a:txBody>
                    <a:bodyPr/>
                    <a:lstStyle/>
                    <a:p>
                      <a:pPr algn="ctr">
                        <a:buNone/>
                      </a:pPr>
                      <a:endParaRPr lang="en-US" altLang="zh-CN" sz="400" dirty="0">
                        <a:latin typeface="Arial Regular" panose="020B0604020202090204" charset="0"/>
                        <a:ea typeface="Arial Regular" panose="020B0604020202090204"/>
                        <a:cs typeface="Arial Regular" panose="020B0604020202090204" charset="0"/>
                      </a:endParaRPr>
                    </a:p>
                  </a:txBody>
                  <a:tcPr marL="42863" marR="42863" marT="21431" marB="21431" anchor="ctr"/>
                </a:tc>
                <a:tc vMerge="1">
                  <a:txBody>
                    <a:bodyPr/>
                    <a:lstStyle/>
                    <a:p>
                      <a:pPr algn="ctr" fontAlgn="t">
                        <a:buNone/>
                      </a:pPr>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Human Serum</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PBRM1 shRNA vs Off Target shRNA</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5</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3</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2</a:t>
                      </a:r>
                    </a:p>
                  </a:txBody>
                  <a:tcPr marL="2860" marR="2860" marT="2860" marB="0" anchor="ctr"/>
                </a:tc>
                <a:extLst>
                  <a:ext uri="{0D108BD9-81ED-4DB2-BD59-A6C34878D82A}">
                    <a16:rowId xmlns:a16="http://schemas.microsoft.com/office/drawing/2014/main" val="10012"/>
                  </a:ext>
                </a:extLst>
              </a:tr>
              <a:tr h="117160">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GSE102806</a:t>
                      </a:r>
                    </a:p>
                  </a:txBody>
                  <a:tcPr marL="42863" marR="42863" marT="21431" marB="21431" anchor="ctr"/>
                </a:tc>
                <a:tc>
                  <a:txBody>
                    <a:bodyPr/>
                    <a:lstStyle/>
                    <a:p>
                      <a:pPr algn="ctr">
                        <a:buNone/>
                      </a:pPr>
                      <a:endParaRPr lang="en-US" altLang="zh-CN" sz="400" dirty="0">
                        <a:latin typeface="Arial Regular" panose="020B0604020202090204" charset="0"/>
                        <a:ea typeface="Arial Regular" panose="020B0604020202090204"/>
                        <a:cs typeface="Arial Regular" panose="020B0604020202090204" charset="0"/>
                      </a:endParaRPr>
                    </a:p>
                  </a:txBody>
                  <a:tcPr marL="42863" marR="42863" marT="21431" marB="21431" anchor="ctr"/>
                </a:tc>
                <a:tc vMerge="1">
                  <a:txBody>
                    <a:bodyPr/>
                    <a:lstStyle/>
                    <a:p>
                      <a:pPr algn="ctr" fontAlgn="t">
                        <a:buNone/>
                      </a:pPr>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Human Clear Renal Cell Carcinoma Cell Line</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PBRM1 shRNA vs Off Target shRNA</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2</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extLst>
                  <a:ext uri="{0D108BD9-81ED-4DB2-BD59-A6C34878D82A}">
                    <a16:rowId xmlns:a16="http://schemas.microsoft.com/office/drawing/2014/main" val="10013"/>
                  </a:ext>
                </a:extLst>
              </a:tr>
              <a:tr h="100013">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GSE227232</a:t>
                      </a:r>
                    </a:p>
                  </a:txBody>
                  <a:tcPr marL="42863" marR="42863" marT="21431" marB="21431" anchor="ctr"/>
                </a:tc>
                <a:tc>
                  <a:txBody>
                    <a:bodyPr/>
                    <a:lstStyle/>
                    <a:p>
                      <a:pPr algn="ctr">
                        <a:buNone/>
                      </a:pPr>
                      <a:endParaRPr lang="en-US" altLang="zh-CN" sz="400" dirty="0">
                        <a:latin typeface="Arial Regular" panose="020B0604020202090204" charset="0"/>
                        <a:ea typeface="Arial Regular" panose="020B0604020202090204"/>
                        <a:cs typeface="Arial Regular" panose="020B0604020202090204" charset="0"/>
                      </a:endParaRPr>
                    </a:p>
                  </a:txBody>
                  <a:tcPr marL="42863" marR="42863" marT="21431" marB="21431" anchor="ctr"/>
                </a:tc>
                <a:tc vMerge="1">
                  <a:txBody>
                    <a:bodyPr/>
                    <a:lstStyle/>
                    <a:p>
                      <a:pPr algn="ctr" fontAlgn="t">
                        <a:buNone/>
                      </a:pPr>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Human HCT116 Cells</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NRF1 KD vs Control</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14"/>
                  </a:ext>
                </a:extLst>
              </a:tr>
              <a:tr h="100013">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GSE35124</a:t>
                      </a:r>
                    </a:p>
                  </a:txBody>
                  <a:tcPr marL="42863" marR="42863" marT="21431" marB="21431" anchor="ctr"/>
                </a:tc>
                <a:tc>
                  <a:txBody>
                    <a:bodyPr/>
                    <a:lstStyle/>
                    <a:p>
                      <a:pPr algn="ctr">
                        <a:buNone/>
                      </a:pPr>
                      <a:endParaRPr lang="en-US" altLang="zh-CN" sz="400" dirty="0">
                        <a:latin typeface="Arial Regular" panose="020B0604020202090204" charset="0"/>
                        <a:ea typeface="Arial Regular" panose="020B0604020202090204"/>
                        <a:cs typeface="Arial Regular" panose="020B0604020202090204" charset="0"/>
                      </a:endParaRPr>
                    </a:p>
                  </a:txBody>
                  <a:tcPr marL="42863" marR="42863" marT="21431" marB="21431" anchor="ctr"/>
                </a:tc>
                <a:tc vMerge="1">
                  <a:txBody>
                    <a:bodyPr/>
                    <a:lstStyle/>
                    <a:p>
                      <a:pPr algn="ctr" fontAlgn="t">
                        <a:buNone/>
                      </a:pPr>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Mouse Liver</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NRF1 CKO vs Control</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8</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8</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15"/>
                  </a:ext>
                </a:extLst>
              </a:tr>
              <a:tr h="117160">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GSE241066</a:t>
                      </a:r>
                    </a:p>
                  </a:txBody>
                  <a:tcPr marL="42863" marR="42863" marT="21431" marB="21431" anchor="ctr"/>
                </a:tc>
                <a:tc>
                  <a:txBody>
                    <a:bodyPr/>
                    <a:lstStyle/>
                    <a:p>
                      <a:pPr algn="ctr">
                        <a:buNone/>
                      </a:pPr>
                      <a:endParaRPr lang="en-US" altLang="zh-CN" sz="400" dirty="0">
                        <a:latin typeface="Arial Regular" panose="020B0604020202090204" charset="0"/>
                        <a:ea typeface="Arial Regular" panose="020B0604020202090204"/>
                        <a:cs typeface="Arial Regular" panose="020B0604020202090204" charset="0"/>
                      </a:endParaRPr>
                    </a:p>
                  </a:txBody>
                  <a:tcPr marL="42863" marR="42863" marT="21431" marB="21431" anchor="ctr"/>
                </a:tc>
                <a:tc vMerge="1">
                  <a:txBody>
                    <a:bodyPr/>
                    <a:lstStyle/>
                    <a:p>
                      <a:pPr algn="ctr" fontAlgn="t">
                        <a:buNone/>
                      </a:pPr>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Human Esophageal Squamous Cell Carcinoma Cells</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si-KAT8 vs si-Nc</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2</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2</a:t>
                      </a:r>
                    </a:p>
                  </a:txBody>
                  <a:tcPr marL="2860" marR="2860" marT="2860" marB="0" anchor="ctr"/>
                </a:tc>
                <a:extLst>
                  <a:ext uri="{0D108BD9-81ED-4DB2-BD59-A6C34878D82A}">
                    <a16:rowId xmlns:a16="http://schemas.microsoft.com/office/drawing/2014/main" val="10016"/>
                  </a:ext>
                </a:extLst>
              </a:tr>
              <a:tr h="100013">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GSE43940</a:t>
                      </a:r>
                    </a:p>
                  </a:txBody>
                  <a:tcPr marL="42863" marR="42863" marT="21431" marB="21431" anchor="ctr"/>
                </a:tc>
                <a:tc>
                  <a:txBody>
                    <a:bodyPr/>
                    <a:lstStyle/>
                    <a:p>
                      <a:pPr algn="ctr">
                        <a:buNone/>
                      </a:pPr>
                      <a:endParaRPr lang="en-US" altLang="zh-CN" sz="400" dirty="0">
                        <a:latin typeface="Arial Regular" panose="020B0604020202090204" charset="0"/>
                        <a:ea typeface="Arial Regular" panose="020B0604020202090204"/>
                        <a:cs typeface="Arial Regular" panose="020B0604020202090204" charset="0"/>
                      </a:endParaRPr>
                    </a:p>
                  </a:txBody>
                  <a:tcPr marL="42863" marR="42863" marT="21431" marB="21431" anchor="ctr"/>
                </a:tc>
                <a:tc vMerge="1">
                  <a:txBody>
                    <a:bodyPr/>
                    <a:lstStyle/>
                    <a:p>
                      <a:pPr algn="ctr" fontAlgn="t">
                        <a:buNone/>
                      </a:pPr>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Mouse Embryonic Ureter</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TSHZ3 Lac2/Lac2 vs WT</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17"/>
                  </a:ext>
                </a:extLst>
              </a:tr>
              <a:tr h="157163">
                <a:tc>
                  <a:txBody>
                    <a:bodyPr/>
                    <a:lstStyle/>
                    <a:p>
                      <a:pPr algn="ctr">
                        <a:buNone/>
                      </a:pPr>
                      <a:r>
                        <a:rPr lang="en-US" altLang="en-US" sz="400" dirty="0">
                          <a:latin typeface="Arial Regular" panose="020B0604020202090204" charset="0"/>
                          <a:cs typeface="Arial Regular" panose="020B0604020202090204" charset="0"/>
                        </a:rPr>
                        <a:t>GSE102870</a:t>
                      </a:r>
                    </a:p>
                  </a:txBody>
                  <a:tcPr marL="42863" marR="42863" marT="21431" marB="21431" anchor="ctr"/>
                </a:tc>
                <a:tc>
                  <a:txBody>
                    <a:bodyPr/>
                    <a:lstStyle/>
                    <a:p>
                      <a:pPr algn="ctr">
                        <a:buNone/>
                      </a:pPr>
                      <a:endParaRPr lang="en-US" altLang="en-US" sz="400" dirty="0">
                        <a:latin typeface="Arial Regular" panose="020B0604020202090204" charset="0"/>
                        <a:cs typeface="Arial Regular" panose="020B0604020202090204" charset="0"/>
                      </a:endParaRPr>
                    </a:p>
                  </a:txBody>
                  <a:tcPr marL="42863" marR="42863" marT="21431" marB="21431" anchor="ctr"/>
                </a:tc>
                <a:tc vMerge="1">
                  <a:txBody>
                    <a:bodyPr/>
                    <a:lstStyle/>
                    <a:p>
                      <a:pPr algn="ctr">
                        <a:buNone/>
                      </a:pPr>
                      <a:endParaRPr lang="en-US" altLang="en-US" sz="700" dirty="0">
                        <a:latin typeface="Arial Regular" panose="020B0604020202090204" charset="0"/>
                        <a:cs typeface="Arial Regular" panose="020B0604020202090204" charset="0"/>
                      </a:endParaRPr>
                    </a:p>
                  </a:txBody>
                  <a:tcPr anchor="ctr"/>
                </a:tc>
                <a:tc>
                  <a:txBody>
                    <a:bodyPr/>
                    <a:lstStyle/>
                    <a:p>
                      <a:pPr algn="ctr">
                        <a:buNone/>
                      </a:pPr>
                      <a:r>
                        <a:rPr lang="en-US" altLang="en-US" sz="400" dirty="0">
                          <a:latin typeface="Arial Regular" panose="020B0604020202090204" charset="0"/>
                          <a:cs typeface="Arial Regular" panose="020B0604020202090204" charset="0"/>
                        </a:rPr>
                        <a:t>Human IPSC-derived Hepatocytes</a:t>
                      </a:r>
                    </a:p>
                  </a:txBody>
                  <a:tcPr marL="42863" marR="42863" marT="21431" marB="21431" anchor="ctr"/>
                </a:tc>
                <a:tc>
                  <a:txBody>
                    <a:bodyPr/>
                    <a:lstStyle/>
                    <a:p>
                      <a:pPr algn="ctr">
                        <a:buNone/>
                      </a:pPr>
                      <a:r>
                        <a:rPr lang="en-US" altLang="en-US" sz="400" dirty="0">
                          <a:latin typeface="Arial Regular" panose="020B0604020202090204" charset="0"/>
                          <a:cs typeface="Arial Regular" panose="020B0604020202090204" charset="0"/>
                        </a:rPr>
                        <a:t>NR1H4 Homozygous Knockout vs WT</a:t>
                      </a:r>
                    </a:p>
                  </a:txBody>
                  <a:tcPr marL="42863" marR="42863" marT="21431" marB="21431" anchor="ctr"/>
                </a:tc>
                <a:tc>
                  <a:txBody>
                    <a:bodyPr/>
                    <a:lstStyle/>
                    <a:p>
                      <a:pPr algn="ctr">
                        <a:buNone/>
                      </a:pPr>
                      <a:r>
                        <a:rPr lang="en-US" altLang="en-US" sz="400" dirty="0">
                          <a:latin typeface="Arial Regular" panose="020B0604020202090204" charset="0"/>
                          <a:cs typeface="Arial Regular" panose="020B0604020202090204" charset="0"/>
                        </a:rPr>
                        <a:t>  1</a:t>
                      </a:r>
                    </a:p>
                  </a:txBody>
                  <a:tcPr marL="42863" marR="42863" marT="21431" marB="21431" anchor="ctr"/>
                </a:tc>
                <a:tc>
                  <a:txBody>
                    <a:bodyPr/>
                    <a:lstStyle/>
                    <a:p>
                      <a:pPr algn="ctr">
                        <a:buNone/>
                      </a:pPr>
                      <a:r>
                        <a:rPr lang="en-US" altLang="en-US" sz="400" dirty="0">
                          <a:latin typeface="Arial Regular" panose="020B0604020202090204" charset="0"/>
                          <a:cs typeface="Arial Regular" panose="020B0604020202090204" charset="0"/>
                        </a:rPr>
                        <a:t>    1</a:t>
                      </a:r>
                    </a:p>
                  </a:txBody>
                  <a:tcPr marL="42863" marR="42863" marT="21431" marB="21431" anchor="ctr"/>
                </a:tc>
                <a:tc>
                  <a:txBody>
                    <a:bodyPr/>
                    <a:lstStyle/>
                    <a:p>
                      <a:pPr algn="ctr">
                        <a:buNone/>
                      </a:pPr>
                      <a:r>
                        <a:rPr lang="en-US" altLang="en-US" sz="400" dirty="0">
                          <a:latin typeface="Arial Regular" panose="020B0604020202090204" charset="0"/>
                          <a:cs typeface="Arial Regular" panose="020B0604020202090204" charset="0"/>
                        </a:rPr>
                        <a:t>    0</a:t>
                      </a:r>
                    </a:p>
                  </a:txBody>
                  <a:tcPr marL="42863" marR="42863" marT="21431" marB="21431" anchor="ctr"/>
                </a:tc>
                <a:extLst>
                  <a:ext uri="{0D108BD9-81ED-4DB2-BD59-A6C34878D82A}">
                    <a16:rowId xmlns:a16="http://schemas.microsoft.com/office/drawing/2014/main" val="10018"/>
                  </a:ext>
                </a:extLst>
              </a:tr>
              <a:tr h="70395">
                <a:tc gridSpan="4">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 of unique modulated ICs</a:t>
                      </a:r>
                    </a:p>
                  </a:txBody>
                  <a:tcPr marL="6102" marR="6102" marT="6102"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gridSpan="4">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18 /25</a:t>
                      </a:r>
                    </a:p>
                  </a:txBody>
                  <a:tcPr marL="2860" marR="2860" marT="2860"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extLst>
                  <a:ext uri="{0D108BD9-81ED-4DB2-BD59-A6C34878D82A}">
                    <a16:rowId xmlns:a16="http://schemas.microsoft.com/office/drawing/2014/main" val="1807128919"/>
                  </a:ext>
                </a:extLst>
              </a:tr>
            </a:tbl>
          </a:graphicData>
        </a:graphic>
      </p:graphicFrame>
      <p:sp>
        <p:nvSpPr>
          <p:cNvPr id="7" name="TextBox 6"/>
          <p:cNvSpPr txBox="1"/>
          <p:nvPr/>
        </p:nvSpPr>
        <p:spPr>
          <a:xfrm>
            <a:off x="4567378" y="631830"/>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(A).</a:t>
            </a:r>
          </a:p>
        </p:txBody>
      </p:sp>
      <p:sp>
        <p:nvSpPr>
          <p:cNvPr id="4" name="TextBox 3">
            <a:extLst>
              <a:ext uri="{FF2B5EF4-FFF2-40B4-BE49-F238E27FC236}">
                <a16:creationId xmlns:a16="http://schemas.microsoft.com/office/drawing/2014/main" id="{EC2033BC-B407-62CC-50F9-802674CABF2F}"/>
              </a:ext>
            </a:extLst>
          </p:cNvPr>
          <p:cNvSpPr txBox="1"/>
          <p:nvPr/>
        </p:nvSpPr>
        <p:spPr>
          <a:xfrm>
            <a:off x="4628789" y="2124841"/>
            <a:ext cx="3088181" cy="236731"/>
          </a:xfrm>
          <a:prstGeom prst="rect">
            <a:avLst/>
          </a:prstGeom>
          <a:noFill/>
        </p:spPr>
        <p:txBody>
          <a:bodyPr wrap="square" rtlCol="0">
            <a:spAutoFit/>
          </a:bodyPr>
          <a:lstStyle/>
          <a:p>
            <a:r>
              <a:rPr lang="en-US" sz="469" dirty="0">
                <a:latin typeface="Arial" panose="020B0604020202090204" pitchFamily="34" charset="0"/>
                <a:cs typeface="Arial" panose="020B0604020202090204" pitchFamily="34" charset="0"/>
              </a:rPr>
              <a:t>(B). </a:t>
            </a:r>
            <a:r>
              <a:rPr lang="en-US" sz="469" dirty="0"/>
              <a:t>Screening of 18 GEO datasets revealed differential expression of 25 known inhibitory immune checkpoints in ROS related transcription factor knockout datasets.</a:t>
            </a:r>
            <a:endParaRPr lang="en-US" sz="469" dirty="0">
              <a:latin typeface="Arial" panose="020B0604020202090204" pitchFamily="34" charset="0"/>
              <a:cs typeface="Arial" panose="020B0604020202090204" pitchFamily="34" charset="0"/>
            </a:endParaRPr>
          </a:p>
        </p:txBody>
      </p:sp>
      <p:sp>
        <p:nvSpPr>
          <p:cNvPr id="12" name="TextBox 11">
            <a:extLst>
              <a:ext uri="{FF2B5EF4-FFF2-40B4-BE49-F238E27FC236}">
                <a16:creationId xmlns:a16="http://schemas.microsoft.com/office/drawing/2014/main" id="{F7770DDF-94D6-58EE-0E38-E366EBCC03F9}"/>
              </a:ext>
            </a:extLst>
          </p:cNvPr>
          <p:cNvSpPr txBox="1"/>
          <p:nvPr/>
        </p:nvSpPr>
        <p:spPr>
          <a:xfrm>
            <a:off x="4567378" y="4573024"/>
            <a:ext cx="3149592" cy="236731"/>
          </a:xfrm>
          <a:prstGeom prst="rect">
            <a:avLst/>
          </a:prstGeom>
          <a:noFill/>
        </p:spPr>
        <p:txBody>
          <a:bodyPr wrap="square" rtlCol="0">
            <a:spAutoFit/>
          </a:bodyPr>
          <a:lstStyle/>
          <a:p>
            <a:r>
              <a:rPr lang="en-US" sz="469" dirty="0">
                <a:latin typeface="Arial" panose="020B0604020202090204" pitchFamily="34" charset="0"/>
                <a:cs typeface="Arial" panose="020B0604020202090204" pitchFamily="34" charset="0"/>
              </a:rPr>
              <a:t>(C). </a:t>
            </a:r>
            <a:r>
              <a:rPr lang="en-US" sz="469" dirty="0"/>
              <a:t>Screening of 18 GEO datasets revealed differential expression of 7 newly identified inhibitory immune checkpoints in ROS related transcription factor knockout datasets.</a:t>
            </a:r>
            <a:endParaRPr lang="en-US" sz="469" dirty="0">
              <a:latin typeface="Arial" panose="020B0604020202090204" pitchFamily="34" charset="0"/>
              <a:cs typeface="Arial" panose="020B0604020202090204" pitchFamily="34" charset="0"/>
            </a:endParaRPr>
          </a:p>
        </p:txBody>
      </p:sp>
      <p:graphicFrame>
        <p:nvGraphicFramePr>
          <p:cNvPr id="3" name="Table 2">
            <a:extLst>
              <a:ext uri="{FF2B5EF4-FFF2-40B4-BE49-F238E27FC236}">
                <a16:creationId xmlns:a16="http://schemas.microsoft.com/office/drawing/2014/main" id="{31507B74-7D3C-D439-D8B7-7518FF2C5F40}"/>
              </a:ext>
            </a:extLst>
          </p:cNvPr>
          <p:cNvGraphicFramePr>
            <a:graphicFrameLocks noGrp="1"/>
          </p:cNvGraphicFramePr>
          <p:nvPr>
            <p:custDataLst>
              <p:tags r:id="rId2"/>
            </p:custDataLst>
          </p:nvPr>
        </p:nvGraphicFramePr>
        <p:xfrm>
          <a:off x="4593165" y="4760576"/>
          <a:ext cx="3005668" cy="1976514"/>
        </p:xfrm>
        <a:graphic>
          <a:graphicData uri="http://schemas.openxmlformats.org/drawingml/2006/table">
            <a:tbl>
              <a:tblPr firstRow="1">
                <a:tableStyleId>{3B4B98B0-60AC-42C2-AFA5-B58CD77FA1E5}</a:tableStyleId>
              </a:tblPr>
              <a:tblGrid>
                <a:gridCol w="543831">
                  <a:extLst>
                    <a:ext uri="{9D8B030D-6E8A-4147-A177-3AD203B41FA5}">
                      <a16:colId xmlns:a16="http://schemas.microsoft.com/office/drawing/2014/main" val="20000"/>
                    </a:ext>
                  </a:extLst>
                </a:gridCol>
                <a:gridCol w="151660">
                  <a:extLst>
                    <a:ext uri="{9D8B030D-6E8A-4147-A177-3AD203B41FA5}">
                      <a16:colId xmlns:a16="http://schemas.microsoft.com/office/drawing/2014/main" val="3078660823"/>
                    </a:ext>
                  </a:extLst>
                </a:gridCol>
                <a:gridCol w="208529">
                  <a:extLst>
                    <a:ext uri="{9D8B030D-6E8A-4147-A177-3AD203B41FA5}">
                      <a16:colId xmlns:a16="http://schemas.microsoft.com/office/drawing/2014/main" val="20001"/>
                    </a:ext>
                  </a:extLst>
                </a:gridCol>
                <a:gridCol w="948730">
                  <a:extLst>
                    <a:ext uri="{9D8B030D-6E8A-4147-A177-3AD203B41FA5}">
                      <a16:colId xmlns:a16="http://schemas.microsoft.com/office/drawing/2014/main" val="20002"/>
                    </a:ext>
                  </a:extLst>
                </a:gridCol>
                <a:gridCol w="739844">
                  <a:extLst>
                    <a:ext uri="{9D8B030D-6E8A-4147-A177-3AD203B41FA5}">
                      <a16:colId xmlns:a16="http://schemas.microsoft.com/office/drawing/2014/main" val="20003"/>
                    </a:ext>
                  </a:extLst>
                </a:gridCol>
                <a:gridCol w="111126">
                  <a:extLst>
                    <a:ext uri="{9D8B030D-6E8A-4147-A177-3AD203B41FA5}">
                      <a16:colId xmlns:a16="http://schemas.microsoft.com/office/drawing/2014/main" val="20004"/>
                    </a:ext>
                  </a:extLst>
                </a:gridCol>
                <a:gridCol w="162898">
                  <a:extLst>
                    <a:ext uri="{9D8B030D-6E8A-4147-A177-3AD203B41FA5}">
                      <a16:colId xmlns:a16="http://schemas.microsoft.com/office/drawing/2014/main" val="20005"/>
                    </a:ext>
                  </a:extLst>
                </a:gridCol>
                <a:gridCol w="152544">
                  <a:extLst>
                    <a:ext uri="{9D8B030D-6E8A-4147-A177-3AD203B41FA5}">
                      <a16:colId xmlns:a16="http://schemas.microsoft.com/office/drawing/2014/main" val="20006"/>
                    </a:ext>
                  </a:extLst>
                </a:gridCol>
              </a:tblGrid>
              <a:tr h="234702">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Gene Expression Omnibus (GEO)</a:t>
                      </a:r>
                    </a:p>
                  </a:txBody>
                  <a:tcPr marL="6102" marR="6102" marT="6102"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Features</a:t>
                      </a: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Source Name</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Experimental Conditions/ Group Comparison</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P&lt;=0.05</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(#)Upregulation </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(#)Downregulation</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extLst>
                  <a:ext uri="{0D108BD9-81ED-4DB2-BD59-A6C34878D82A}">
                    <a16:rowId xmlns:a16="http://schemas.microsoft.com/office/drawing/2014/main" val="10000"/>
                  </a:ext>
                </a:extLst>
              </a:tr>
              <a:tr h="63252">
                <a:tc>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GSE75452</a:t>
                      </a:r>
                    </a:p>
                  </a:txBody>
                  <a:tcPr marL="6102" marR="6102" marT="6102" marB="0" anchor="ctr"/>
                </a:tc>
                <a:tc>
                  <a:txBody>
                    <a:bodyPr/>
                    <a:lstStyle/>
                    <a:p>
                      <a:pPr algn="ctr" fontAlgn="ct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rowSpan="18">
                  <a:txBody>
                    <a:bodyPr/>
                    <a:lstStyle/>
                    <a:p>
                      <a:pPr marL="0" marR="0" lvl="0" indent="0" algn="ctr" defTabSz="685800" rtl="0" eaLnBrk="1" fontAlgn="t" latinLnBrk="0" hangingPunct="1">
                        <a:lnSpc>
                          <a:spcPct val="100000"/>
                        </a:lnSpc>
                        <a:spcBef>
                          <a:spcPts val="0"/>
                        </a:spcBef>
                        <a:spcAft>
                          <a:spcPts val="0"/>
                        </a:spcAft>
                        <a:buClrTx/>
                        <a:buSzTx/>
                        <a:buFontTx/>
                        <a:buNone/>
                        <a:defRPr/>
                      </a:pP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Ros regulator Knockout</a:t>
                      </a:r>
                    </a:p>
                    <a:p>
                      <a:pPr algn="ctr" fontAlgn="t"/>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Human Lung Cancer Cell Line(A549)</a:t>
                      </a: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NFE2L2 siRNA vs Ctrl siRNA</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1"/>
                  </a:ext>
                </a:extLst>
              </a:tr>
              <a:tr h="117160">
                <a:tc>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GSE234443</a:t>
                      </a:r>
                    </a:p>
                  </a:txBody>
                  <a:tcPr marL="6102" marR="6102" marT="6102" marB="0" anchor="ctr"/>
                </a:tc>
                <a:tc>
                  <a:txBody>
                    <a:bodyPr/>
                    <a:lstStyle/>
                    <a:p>
                      <a:pPr algn="ctr" fontAlgn="ct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Human Epitheliad Cell</a:t>
                      </a: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Foxm1 siRNA RPTEC vs Negative Control siRNA RPTEC</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3</a:t>
                      </a: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3</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2"/>
                  </a:ext>
                </a:extLst>
              </a:tr>
              <a:tr h="117160">
                <a:tc>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GSE64129</a:t>
                      </a:r>
                    </a:p>
                  </a:txBody>
                  <a:tcPr marL="6102" marR="6102" marT="6102" marB="0" anchor="ctr"/>
                </a:tc>
                <a:tc>
                  <a:txBody>
                    <a:bodyPr/>
                    <a:lstStyle/>
                    <a:p>
                      <a:pPr algn="ctr" fontAlgn="ct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Mouse Intermediate Mesoderm EGFP Positive Cells</a:t>
                      </a: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Pax2 null vs Heterozygote</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a:t>
                      </a: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1</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3"/>
                  </a:ext>
                </a:extLst>
              </a:tr>
              <a:tr h="63252">
                <a:tc>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GSE30501</a:t>
                      </a:r>
                    </a:p>
                  </a:txBody>
                  <a:tcPr marL="6102" marR="6102" marT="6102" marB="0" anchor="ctr"/>
                </a:tc>
                <a:tc>
                  <a:txBody>
                    <a:bodyPr/>
                    <a:lstStyle/>
                    <a:p>
                      <a:pPr algn="ctr" fontAlgn="ct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Human Ovarian Cancer Cell</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PAX2 Knockdown Cell vs Control</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4"/>
                  </a:ext>
                </a:extLst>
              </a:tr>
              <a:tr h="85643">
                <a:tc>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GSE255410</a:t>
                      </a:r>
                    </a:p>
                  </a:txBody>
                  <a:tcPr marL="6102" marR="6102" marT="6102" marB="0" anchor="ctr"/>
                </a:tc>
                <a:tc>
                  <a:txBody>
                    <a:bodyPr/>
                    <a:lstStyle/>
                    <a:p>
                      <a:pPr algn="ctr" fontAlgn="ct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Human Primary  T Cells</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CD19-FOXO1 KO vs CD19-AAVS</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5"/>
                  </a:ext>
                </a:extLst>
              </a:tr>
              <a:tr h="63252">
                <a:tc>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GSE120941</a:t>
                      </a:r>
                    </a:p>
                  </a:txBody>
                  <a:tcPr marL="6102" marR="6102" marT="6102" marB="0" anchor="ctr"/>
                </a:tc>
                <a:tc>
                  <a:txBody>
                    <a:bodyPr/>
                    <a:lstStyle/>
                    <a:p>
                      <a:pPr algn="ctr" fontAlgn="ct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Human Multiple Myeloma Celline ME-1</a:t>
                      </a: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FOXO1 KO vs Control </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6"/>
                  </a:ext>
                </a:extLst>
              </a:tr>
              <a:tr h="63252">
                <a:tc>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GSE60058</a:t>
                      </a:r>
                    </a:p>
                  </a:txBody>
                  <a:tcPr marL="6102" marR="6102" marT="6102" marB="0" anchor="ctr"/>
                </a:tc>
                <a:tc>
                  <a:txBody>
                    <a:bodyPr/>
                    <a:lstStyle/>
                    <a:p>
                      <a:pPr algn="ctr" fontAlgn="ct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Mouse Frontal Nasal Prominence </a:t>
                      </a:r>
                      <a:r>
                        <a:rPr lang="en-US" altLang="zh-CN" sz="400" b="0" i="0" dirty="0" err="1">
                          <a:solidFill>
                            <a:srgbClr val="000000"/>
                          </a:solidFill>
                          <a:latin typeface="Arial" panose="020B0604020202020204" pitchFamily="34" charset="0"/>
                          <a:ea typeface="Arial Regular" panose="020B0604020202090204"/>
                          <a:cs typeface="Arial" panose="020B0604020202020204" pitchFamily="34" charset="0"/>
                        </a:rPr>
                        <a:t>NeoNull</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Tfap2a KO vs Control</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a:t>
                      </a:r>
                    </a:p>
                  </a:txBody>
                  <a:tcPr marL="2860" marR="2860" marT="2860" marB="0" anchor="ctr"/>
                </a:tc>
                <a:extLst>
                  <a:ext uri="{0D108BD9-81ED-4DB2-BD59-A6C34878D82A}">
                    <a16:rowId xmlns:a16="http://schemas.microsoft.com/office/drawing/2014/main" val="10007"/>
                  </a:ext>
                </a:extLst>
              </a:tr>
              <a:tr h="63252">
                <a:tc>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GSE8640</a:t>
                      </a:r>
                    </a:p>
                  </a:txBody>
                  <a:tcPr marL="6102" marR="6102" marT="6102" marB="0" anchor="ctr"/>
                </a:tc>
                <a:tc>
                  <a:txBody>
                    <a:bodyPr/>
                    <a:lstStyle/>
                    <a:p>
                      <a:pPr algn="ctr" fontAlgn="ct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Human Breast Epithelial Adenocarinoma</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Tfap2a siRNA Control No siRNA</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8"/>
                  </a:ext>
                </a:extLst>
              </a:tr>
              <a:tr h="63252">
                <a:tc>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sym typeface="+mn-ea"/>
                        </a:rPr>
                        <a:t>GSE171572</a:t>
                      </a:r>
                    </a:p>
                  </a:txBody>
                  <a:tcPr marL="6102" marR="6102" marT="6102" marB="0" anchor="ctr"/>
                </a:tc>
                <a:tc>
                  <a:txBody>
                    <a:bodyPr/>
                    <a:lstStyle/>
                    <a:p>
                      <a:pPr algn="ctr" fontAlgn="ct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sym typeface="+mn-ea"/>
                      </a:endParaRP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Human Cell Line  MCF10A</a:t>
                      </a: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TP53(-/-) vs WT</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3</a:t>
                      </a: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3</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9"/>
                  </a:ext>
                </a:extLst>
              </a:tr>
              <a:tr h="63252">
                <a:tc>
                  <a:txBody>
                    <a:bodyPr/>
                    <a:lstStyle/>
                    <a:p>
                      <a:pPr algn="ctr" fontAlgn="ctr">
                        <a:buNone/>
                      </a:pPr>
                      <a:r>
                        <a:rPr lang="en-US" altLang="zh-CN" sz="400" b="0" i="0" dirty="0">
                          <a:latin typeface="Arial" panose="020B0604020202020204" pitchFamily="34" charset="0"/>
                          <a:ea typeface="Arial Regular" panose="020B0604020202090204"/>
                          <a:cs typeface="Arial" panose="020B0604020202020204" pitchFamily="34" charset="0"/>
                        </a:rPr>
                        <a:t>GSE132327</a:t>
                      </a:r>
                    </a:p>
                  </a:txBody>
                  <a:tcPr marL="6102" marR="6102" marT="6102" marB="0" anchor="ctr"/>
                </a:tc>
                <a:tc>
                  <a:txBody>
                    <a:bodyPr/>
                    <a:lstStyle/>
                    <a:p>
                      <a:pPr algn="ctr" fontAlgn="ctr">
                        <a:buNone/>
                      </a:pPr>
                      <a:endParaRPr lang="en-US" altLang="zh-CN" sz="400" b="0" i="0" dirty="0">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Human Gastric Cancer Cell line</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TP53(-/-) vs WT</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10"/>
                  </a:ext>
                </a:extLst>
              </a:tr>
              <a:tr h="100013">
                <a:tc>
                  <a:txBody>
                    <a:bodyPr/>
                    <a:lstStyle/>
                    <a:p>
                      <a:pPr algn="ctr">
                        <a:buNone/>
                      </a:pPr>
                      <a:r>
                        <a:rPr lang="en-US" altLang="zh-CN" sz="400" dirty="0">
                          <a:latin typeface="Arial" panose="020B0604020202020204" pitchFamily="34" charset="0"/>
                          <a:ea typeface="Arial Regular" panose="020B0604020202090204"/>
                          <a:cs typeface="Arial" panose="020B0604020202020204" pitchFamily="34" charset="0"/>
                        </a:rPr>
                        <a:t>GSE29988</a:t>
                      </a:r>
                    </a:p>
                  </a:txBody>
                  <a:tcPr marL="42863" marR="42863" marT="21431" marB="21431" anchor="ctr"/>
                </a:tc>
                <a:tc>
                  <a:txBody>
                    <a:bodyPr/>
                    <a:lstStyle/>
                    <a:p>
                      <a:pPr algn="ctr">
                        <a:buNone/>
                      </a:pPr>
                      <a:endParaRPr lang="en-US" altLang="zh-CN" sz="400" dirty="0">
                        <a:latin typeface="Arial" panose="020B0604020202020204" pitchFamily="34" charset="0"/>
                        <a:ea typeface="Arial Regular" panose="020B0604020202090204"/>
                        <a:cs typeface="Arial" panose="020B0604020202020204" pitchFamily="34" charset="0"/>
                      </a:endParaRPr>
                    </a:p>
                  </a:txBody>
                  <a:tcPr marL="42863" marR="42863" marT="21431" marB="21431" anchor="ctr"/>
                </a:tc>
                <a:tc vMerge="1">
                  <a:txBody>
                    <a:bodyPr/>
                    <a:lstStyle/>
                    <a:p>
                      <a:endParaRPr lang="en-US"/>
                    </a:p>
                  </a:txBody>
                  <a:tcPr marL="6101" marR="6101" marT="6101"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Mouse Renal Neoplasia</a:t>
                      </a: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Hif1a/Fh1 KO vs Control</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11"/>
                  </a:ext>
                </a:extLst>
              </a:tr>
              <a:tr h="117160">
                <a:tc>
                  <a:txBody>
                    <a:bodyPr/>
                    <a:lstStyle/>
                    <a:p>
                      <a:pPr algn="ctr">
                        <a:buNone/>
                      </a:pPr>
                      <a:r>
                        <a:rPr lang="en-US" altLang="zh-CN" sz="400" dirty="0">
                          <a:latin typeface="Arial" panose="020B0604020202020204" pitchFamily="34" charset="0"/>
                          <a:ea typeface="Arial Regular" panose="020B0604020202090204"/>
                          <a:cs typeface="Arial" panose="020B0604020202020204" pitchFamily="34" charset="0"/>
                        </a:rPr>
                        <a:t>GSE196129</a:t>
                      </a:r>
                    </a:p>
                  </a:txBody>
                  <a:tcPr marL="42863" marR="42863" marT="21431" marB="21431" anchor="ctr"/>
                </a:tc>
                <a:tc>
                  <a:txBody>
                    <a:bodyPr/>
                    <a:lstStyle/>
                    <a:p>
                      <a:pPr algn="ctr">
                        <a:buNone/>
                      </a:pPr>
                      <a:endParaRPr lang="en-US" altLang="zh-CN" sz="400" dirty="0">
                        <a:latin typeface="Arial" panose="020B0604020202020204" pitchFamily="34" charset="0"/>
                        <a:ea typeface="Arial Regular" panose="020B0604020202090204"/>
                        <a:cs typeface="Arial" panose="020B0604020202020204" pitchFamily="34" charset="0"/>
                      </a:endParaRPr>
                    </a:p>
                  </a:txBody>
                  <a:tcPr marL="42863" marR="42863" marT="21431" marB="21431" anchor="ctr"/>
                </a:tc>
                <a:tc vMerge="1">
                  <a:txBody>
                    <a:bodyPr/>
                    <a:lstStyle/>
                    <a:p>
                      <a:endParaRPr lang="en-US"/>
                    </a:p>
                  </a:txBody>
                  <a:tcPr marL="6101" marR="6101" marT="6101"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Human Serum</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PBRM1 shRNA vs Off Target shRNA</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3</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3</a:t>
                      </a:r>
                    </a:p>
                  </a:txBody>
                  <a:tcPr marL="2860" marR="2860" marT="2860" marB="0" anchor="ctr"/>
                </a:tc>
                <a:extLst>
                  <a:ext uri="{0D108BD9-81ED-4DB2-BD59-A6C34878D82A}">
                    <a16:rowId xmlns:a16="http://schemas.microsoft.com/office/drawing/2014/main" val="10012"/>
                  </a:ext>
                </a:extLst>
              </a:tr>
              <a:tr h="117160">
                <a:tc>
                  <a:txBody>
                    <a:bodyPr/>
                    <a:lstStyle/>
                    <a:p>
                      <a:pPr algn="ctr">
                        <a:buNone/>
                      </a:pPr>
                      <a:r>
                        <a:rPr lang="en-US" altLang="zh-CN" sz="400" dirty="0">
                          <a:latin typeface="Arial" panose="020B0604020202020204" pitchFamily="34" charset="0"/>
                          <a:ea typeface="Arial Regular" panose="020B0604020202090204"/>
                          <a:cs typeface="Arial" panose="020B0604020202020204" pitchFamily="34" charset="0"/>
                        </a:rPr>
                        <a:t>GSE102806</a:t>
                      </a:r>
                    </a:p>
                  </a:txBody>
                  <a:tcPr marL="42863" marR="42863" marT="21431" marB="21431" anchor="ctr"/>
                </a:tc>
                <a:tc>
                  <a:txBody>
                    <a:bodyPr/>
                    <a:lstStyle/>
                    <a:p>
                      <a:pPr algn="ctr">
                        <a:buNone/>
                      </a:pPr>
                      <a:endParaRPr lang="en-US" altLang="zh-CN" sz="400" dirty="0">
                        <a:latin typeface="Arial" panose="020B0604020202020204" pitchFamily="34" charset="0"/>
                        <a:ea typeface="Arial Regular" panose="020B0604020202090204"/>
                        <a:cs typeface="Arial" panose="020B0604020202020204" pitchFamily="34" charset="0"/>
                      </a:endParaRPr>
                    </a:p>
                  </a:txBody>
                  <a:tcPr marL="42863" marR="42863" marT="21431" marB="21431" anchor="ctr"/>
                </a:tc>
                <a:tc vMerge="1">
                  <a:txBody>
                    <a:bodyPr/>
                    <a:lstStyle/>
                    <a:p>
                      <a:endParaRPr lang="en-US"/>
                    </a:p>
                  </a:txBody>
                  <a:tcPr marL="6101" marR="6101" marT="6101" marB="0" anchor="ctr"/>
                </a:tc>
                <a:tc>
                  <a:txBody>
                    <a:bodyPr/>
                    <a:lstStyle/>
                    <a:p>
                      <a:pPr algn="ctr" fontAlgn="t">
                        <a:buNone/>
                      </a:pP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Human Clear Renal Cell Carcinoma Cell Line</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PBRM1 shRNA vs Off Target shRNA</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a:t>
                      </a:r>
                    </a:p>
                  </a:txBody>
                  <a:tcPr marL="2860" marR="2860" marT="2860" marB="0" anchor="ctr"/>
                </a:tc>
                <a:extLst>
                  <a:ext uri="{0D108BD9-81ED-4DB2-BD59-A6C34878D82A}">
                    <a16:rowId xmlns:a16="http://schemas.microsoft.com/office/drawing/2014/main" val="10013"/>
                  </a:ext>
                </a:extLst>
              </a:tr>
              <a:tr h="100013">
                <a:tc>
                  <a:txBody>
                    <a:bodyPr/>
                    <a:lstStyle/>
                    <a:p>
                      <a:pPr algn="ctr">
                        <a:buNone/>
                      </a:pPr>
                      <a:r>
                        <a:rPr lang="en-US" altLang="zh-CN" sz="400" dirty="0">
                          <a:latin typeface="Arial" panose="020B0604020202020204" pitchFamily="34" charset="0"/>
                          <a:ea typeface="Arial Regular" panose="020B0604020202090204"/>
                          <a:cs typeface="Arial" panose="020B0604020202020204" pitchFamily="34" charset="0"/>
                        </a:rPr>
                        <a:t>GSE227232</a:t>
                      </a:r>
                    </a:p>
                  </a:txBody>
                  <a:tcPr marL="42863" marR="42863" marT="21431" marB="21431" anchor="ctr"/>
                </a:tc>
                <a:tc>
                  <a:txBody>
                    <a:bodyPr/>
                    <a:lstStyle/>
                    <a:p>
                      <a:pPr algn="ctr">
                        <a:buNone/>
                      </a:pPr>
                      <a:endParaRPr lang="en-US" altLang="zh-CN" sz="400" dirty="0">
                        <a:latin typeface="Arial" panose="020B0604020202020204" pitchFamily="34" charset="0"/>
                        <a:ea typeface="Arial Regular" panose="020B0604020202090204"/>
                        <a:cs typeface="Arial" panose="020B0604020202020204" pitchFamily="34" charset="0"/>
                      </a:endParaRPr>
                    </a:p>
                  </a:txBody>
                  <a:tcPr marL="42863" marR="42863" marT="21431" marB="21431" anchor="ctr"/>
                </a:tc>
                <a:tc vMerge="1">
                  <a:txBody>
                    <a:bodyPr/>
                    <a:lstStyle/>
                    <a:p>
                      <a:endParaRPr lang="en-US"/>
                    </a:p>
                  </a:txBody>
                  <a:tcPr marL="6101" marR="6101" marT="6101" marB="0" anchor="ctr"/>
                </a:tc>
                <a:tc>
                  <a:txBody>
                    <a:bodyPr/>
                    <a:lstStyle/>
                    <a:p>
                      <a:pPr algn="ctr" fontAlgn="t">
                        <a:buNone/>
                      </a:pP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Human HCT116 Cells</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NRF1 KD vs Control</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a:t>
                      </a:r>
                    </a:p>
                  </a:txBody>
                  <a:tcPr marL="2860" marR="2860" marT="2860" marB="0" anchor="ctr"/>
                </a:tc>
                <a:extLst>
                  <a:ext uri="{0D108BD9-81ED-4DB2-BD59-A6C34878D82A}">
                    <a16:rowId xmlns:a16="http://schemas.microsoft.com/office/drawing/2014/main" val="10014"/>
                  </a:ext>
                </a:extLst>
              </a:tr>
              <a:tr h="100013">
                <a:tc>
                  <a:txBody>
                    <a:bodyPr/>
                    <a:lstStyle/>
                    <a:p>
                      <a:pPr algn="ctr">
                        <a:buNone/>
                      </a:pPr>
                      <a:r>
                        <a:rPr lang="en-US" altLang="zh-CN" sz="400" dirty="0">
                          <a:latin typeface="Arial" panose="020B0604020202020204" pitchFamily="34" charset="0"/>
                          <a:ea typeface="Arial Regular" panose="020B0604020202090204"/>
                          <a:cs typeface="Arial" panose="020B0604020202020204" pitchFamily="34" charset="0"/>
                        </a:rPr>
                        <a:t>GSE35124</a:t>
                      </a:r>
                    </a:p>
                  </a:txBody>
                  <a:tcPr marL="42863" marR="42863" marT="21431" marB="21431" anchor="ctr"/>
                </a:tc>
                <a:tc>
                  <a:txBody>
                    <a:bodyPr/>
                    <a:lstStyle/>
                    <a:p>
                      <a:pPr algn="ctr">
                        <a:buNone/>
                      </a:pPr>
                      <a:endParaRPr lang="en-US" altLang="zh-CN" sz="400" dirty="0">
                        <a:latin typeface="Arial" panose="020B0604020202020204" pitchFamily="34" charset="0"/>
                        <a:ea typeface="Arial Regular" panose="020B0604020202090204"/>
                        <a:cs typeface="Arial" panose="020B0604020202020204" pitchFamily="34" charset="0"/>
                      </a:endParaRPr>
                    </a:p>
                  </a:txBody>
                  <a:tcPr marL="42863" marR="42863" marT="21431" marB="21431" anchor="ctr"/>
                </a:tc>
                <a:tc vMerge="1">
                  <a:txBody>
                    <a:bodyPr/>
                    <a:lstStyle/>
                    <a:p>
                      <a:endParaRPr lang="en-US"/>
                    </a:p>
                  </a:txBody>
                  <a:tcPr marL="6101" marR="6101" marT="6101" marB="0" anchor="ctr"/>
                </a:tc>
                <a:tc>
                  <a:txBody>
                    <a:bodyPr/>
                    <a:lstStyle/>
                    <a:p>
                      <a:pPr algn="ctr" fontAlgn="t">
                        <a:buNone/>
                      </a:pP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Mouse Liver</a:t>
                      </a:r>
                    </a:p>
                  </a:txBody>
                  <a:tcPr marL="2860" marR="2860" marT="2860" marB="0" anchor="ctr"/>
                </a:tc>
                <a:tc>
                  <a:txBody>
                    <a:bodyPr/>
                    <a:lstStyle/>
                    <a:p>
                      <a:pPr algn="ctr" fontAlgn="t">
                        <a:buNone/>
                      </a:pP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NRF1 CKO vs Control</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7</a:t>
                      </a:r>
                    </a:p>
                  </a:txBody>
                  <a:tcPr marL="2860" marR="2860" marT="2860" marB="0" anchor="ctr"/>
                </a:tc>
                <a:tc>
                  <a:txBody>
                    <a:bodyPr/>
                    <a:lstStyle/>
                    <a:p>
                      <a:pPr algn="ctr" fontAlgn="t">
                        <a:buNone/>
                      </a:pP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7</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15"/>
                  </a:ext>
                </a:extLst>
              </a:tr>
              <a:tr h="117160">
                <a:tc>
                  <a:txBody>
                    <a:bodyPr/>
                    <a:lstStyle/>
                    <a:p>
                      <a:pPr algn="ctr">
                        <a:buNone/>
                      </a:pPr>
                      <a:r>
                        <a:rPr lang="en-US" altLang="zh-CN" sz="400" dirty="0">
                          <a:latin typeface="Arial" panose="020B0604020202020204" pitchFamily="34" charset="0"/>
                          <a:ea typeface="Arial Regular" panose="020B0604020202090204"/>
                          <a:cs typeface="Arial" panose="020B0604020202020204" pitchFamily="34" charset="0"/>
                        </a:rPr>
                        <a:t>GSE241066</a:t>
                      </a:r>
                    </a:p>
                  </a:txBody>
                  <a:tcPr marL="42863" marR="42863" marT="21431" marB="21431" anchor="ctr"/>
                </a:tc>
                <a:tc>
                  <a:txBody>
                    <a:bodyPr/>
                    <a:lstStyle/>
                    <a:p>
                      <a:pPr algn="ctr">
                        <a:buNone/>
                      </a:pPr>
                      <a:endParaRPr lang="en-US" altLang="zh-CN" sz="400" dirty="0">
                        <a:latin typeface="Arial" panose="020B0604020202020204" pitchFamily="34" charset="0"/>
                        <a:ea typeface="Arial Regular" panose="020B0604020202090204"/>
                        <a:cs typeface="Arial" panose="020B0604020202020204" pitchFamily="34" charset="0"/>
                      </a:endParaRPr>
                    </a:p>
                  </a:txBody>
                  <a:tcPr marL="42863" marR="42863" marT="21431" marB="21431" anchor="ctr"/>
                </a:tc>
                <a:tc vMerge="1">
                  <a:txBody>
                    <a:bodyPr/>
                    <a:lstStyle/>
                    <a:p>
                      <a:endParaRPr lang="en-US"/>
                    </a:p>
                  </a:txBody>
                  <a:tcPr marL="6101" marR="6101" marT="6101" marB="0" anchor="ctr"/>
                </a:tc>
                <a:tc>
                  <a:txBody>
                    <a:bodyPr/>
                    <a:lstStyle/>
                    <a:p>
                      <a:pPr algn="ctr" fontAlgn="t">
                        <a:buNone/>
                      </a:pP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Human Esophageal Squamous Cell Carcinoma Cells</a:t>
                      </a:r>
                    </a:p>
                  </a:txBody>
                  <a:tcPr marL="2860" marR="2860" marT="2860" marB="0" anchor="ctr"/>
                </a:tc>
                <a:tc>
                  <a:txBody>
                    <a:bodyPr/>
                    <a:lstStyle/>
                    <a:p>
                      <a:pPr algn="ctr" fontAlgn="t">
                        <a:buNone/>
                      </a:pP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si-KAT8 vs </a:t>
                      </a:r>
                      <a:r>
                        <a:rPr lang="en-US" altLang="zh-CN" sz="400" b="0" i="0" dirty="0" err="1">
                          <a:solidFill>
                            <a:srgbClr val="000000"/>
                          </a:solidFill>
                          <a:latin typeface="Arial" panose="020B0604020202020204" pitchFamily="34" charset="0"/>
                          <a:ea typeface="Arial Regular" panose="020B0604020202090204"/>
                          <a:cs typeface="Arial" panose="020B0604020202020204" pitchFamily="34" charset="0"/>
                        </a:rPr>
                        <a:t>si</a:t>
                      </a: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-Nc</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16"/>
                  </a:ext>
                </a:extLst>
              </a:tr>
              <a:tr h="100013">
                <a:tc>
                  <a:txBody>
                    <a:bodyPr/>
                    <a:lstStyle/>
                    <a:p>
                      <a:pPr algn="ctr">
                        <a:buNone/>
                      </a:pPr>
                      <a:r>
                        <a:rPr lang="en-US" altLang="zh-CN" sz="400" dirty="0">
                          <a:latin typeface="Arial" panose="020B0604020202020204" pitchFamily="34" charset="0"/>
                          <a:ea typeface="Arial Regular" panose="020B0604020202090204"/>
                          <a:cs typeface="Arial" panose="020B0604020202020204" pitchFamily="34" charset="0"/>
                        </a:rPr>
                        <a:t>GSE43940</a:t>
                      </a:r>
                    </a:p>
                  </a:txBody>
                  <a:tcPr marL="42863" marR="42863" marT="21431" marB="21431" anchor="ctr"/>
                </a:tc>
                <a:tc>
                  <a:txBody>
                    <a:bodyPr/>
                    <a:lstStyle/>
                    <a:p>
                      <a:pPr algn="ctr">
                        <a:buNone/>
                      </a:pPr>
                      <a:endParaRPr lang="en-US" altLang="zh-CN" sz="400" dirty="0">
                        <a:latin typeface="Arial" panose="020B0604020202020204" pitchFamily="34" charset="0"/>
                        <a:ea typeface="Arial Regular" panose="020B0604020202090204"/>
                        <a:cs typeface="Arial" panose="020B0604020202020204" pitchFamily="34" charset="0"/>
                      </a:endParaRPr>
                    </a:p>
                  </a:txBody>
                  <a:tcPr marL="42863" marR="42863" marT="21431" marB="21431" anchor="ctr"/>
                </a:tc>
                <a:tc vMerge="1">
                  <a:txBody>
                    <a:bodyPr/>
                    <a:lstStyle/>
                    <a:p>
                      <a:endParaRPr lang="en-US"/>
                    </a:p>
                  </a:txBody>
                  <a:tcPr marL="6101" marR="6101" marT="6101" marB="0" anchor="ctr"/>
                </a:tc>
                <a:tc>
                  <a:txBody>
                    <a:bodyPr/>
                    <a:lstStyle/>
                    <a:p>
                      <a:pPr algn="ctr" fontAlgn="t">
                        <a:buNone/>
                      </a:pP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Mouse Embryonic Ureter</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TSHZ3 Lac2/Lac2 vs WT</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17"/>
                  </a:ext>
                </a:extLst>
              </a:tr>
              <a:tr h="157163">
                <a:tc>
                  <a:txBody>
                    <a:bodyPr/>
                    <a:lstStyle/>
                    <a:p>
                      <a:pPr algn="ctr">
                        <a:buNone/>
                      </a:pPr>
                      <a:r>
                        <a:rPr lang="en-US" altLang="en-US" sz="400" dirty="0">
                          <a:latin typeface="Arial" panose="020B0604020202020204" pitchFamily="34" charset="0"/>
                          <a:cs typeface="Arial" panose="020B0604020202020204" pitchFamily="34" charset="0"/>
                        </a:rPr>
                        <a:t>GSE102870</a:t>
                      </a:r>
                    </a:p>
                  </a:txBody>
                  <a:tcPr marL="42863" marR="42863" marT="21431" marB="21431" anchor="ctr"/>
                </a:tc>
                <a:tc>
                  <a:txBody>
                    <a:bodyPr/>
                    <a:lstStyle/>
                    <a:p>
                      <a:pPr algn="ctr">
                        <a:buNone/>
                      </a:pPr>
                      <a:endParaRPr lang="en-US" altLang="en-US" sz="400" dirty="0">
                        <a:latin typeface="Arial" panose="020B0604020202020204" pitchFamily="34" charset="0"/>
                        <a:cs typeface="Arial" panose="020B0604020202020204" pitchFamily="34" charset="0"/>
                      </a:endParaRPr>
                    </a:p>
                  </a:txBody>
                  <a:tcPr marL="42863" marR="42863" marT="21431" marB="21431" anchor="ctr"/>
                </a:tc>
                <a:tc vMerge="1">
                  <a:txBody>
                    <a:bodyPr/>
                    <a:lstStyle/>
                    <a:p>
                      <a:endParaRPr lang="en-US"/>
                    </a:p>
                  </a:txBody>
                  <a:tcPr anchor="ctr"/>
                </a:tc>
                <a:tc>
                  <a:txBody>
                    <a:bodyPr/>
                    <a:lstStyle/>
                    <a:p>
                      <a:pPr algn="ctr">
                        <a:buNone/>
                      </a:pPr>
                      <a:r>
                        <a:rPr lang="en-US" altLang="en-US" sz="400" dirty="0">
                          <a:latin typeface="Arial" panose="020B0604020202020204" pitchFamily="34" charset="0"/>
                          <a:cs typeface="Arial" panose="020B0604020202020204" pitchFamily="34" charset="0"/>
                        </a:rPr>
                        <a:t>Human IPSC-derived Hepatocytes</a:t>
                      </a:r>
                    </a:p>
                  </a:txBody>
                  <a:tcPr marL="42863" marR="42863" marT="21431" marB="21431" anchor="ctr"/>
                </a:tc>
                <a:tc>
                  <a:txBody>
                    <a:bodyPr/>
                    <a:lstStyle/>
                    <a:p>
                      <a:pPr algn="ctr">
                        <a:buNone/>
                      </a:pPr>
                      <a:r>
                        <a:rPr lang="en-US" altLang="en-US" sz="400" dirty="0">
                          <a:latin typeface="Arial" panose="020B0604020202020204" pitchFamily="34" charset="0"/>
                          <a:cs typeface="Arial" panose="020B0604020202020204" pitchFamily="34" charset="0"/>
                        </a:rPr>
                        <a:t>NR1H4 Homozygous Knockout vs WT</a:t>
                      </a:r>
                    </a:p>
                  </a:txBody>
                  <a:tcPr marL="42863" marR="42863" marT="21431" marB="21431" anchor="ctr"/>
                </a:tc>
                <a:tc>
                  <a:txBody>
                    <a:bodyPr/>
                    <a:lstStyle/>
                    <a:p>
                      <a:pPr algn="ctr">
                        <a:buNone/>
                      </a:pPr>
                      <a:r>
                        <a:rPr lang="en-US" altLang="en-US" sz="400" dirty="0">
                          <a:latin typeface="Arial" panose="020B0604020202020204" pitchFamily="34" charset="0"/>
                          <a:cs typeface="Arial" panose="020B0604020202020204" pitchFamily="34" charset="0"/>
                        </a:rPr>
                        <a:t>0  </a:t>
                      </a:r>
                    </a:p>
                  </a:txBody>
                  <a:tcPr marL="42863" marR="42863" marT="21431" marB="21431" anchor="ctr"/>
                </a:tc>
                <a:tc>
                  <a:txBody>
                    <a:bodyPr/>
                    <a:lstStyle/>
                    <a:p>
                      <a:pPr algn="ctr">
                        <a:buNone/>
                      </a:pPr>
                      <a:r>
                        <a:rPr lang="en-US" altLang="en-US" sz="400" dirty="0">
                          <a:latin typeface="Arial" panose="020B0604020202020204" pitchFamily="34" charset="0"/>
                          <a:cs typeface="Arial" panose="020B0604020202020204" pitchFamily="34" charset="0"/>
                        </a:rPr>
                        <a:t> 0   </a:t>
                      </a:r>
                    </a:p>
                  </a:txBody>
                  <a:tcPr marL="42863" marR="42863" marT="21431" marB="21431" anchor="ctr"/>
                </a:tc>
                <a:tc>
                  <a:txBody>
                    <a:bodyPr/>
                    <a:lstStyle/>
                    <a:p>
                      <a:pPr algn="ctr">
                        <a:buNone/>
                      </a:pPr>
                      <a:r>
                        <a:rPr lang="en-US" altLang="en-US" sz="400" dirty="0">
                          <a:latin typeface="Arial" panose="020B0604020202020204" pitchFamily="34" charset="0"/>
                          <a:cs typeface="Arial" panose="020B0604020202020204" pitchFamily="34" charset="0"/>
                        </a:rPr>
                        <a:t> 0   </a:t>
                      </a:r>
                    </a:p>
                  </a:txBody>
                  <a:tcPr marL="42863" marR="42863" marT="21431" marB="21431" anchor="ctr"/>
                </a:tc>
                <a:extLst>
                  <a:ext uri="{0D108BD9-81ED-4DB2-BD59-A6C34878D82A}">
                    <a16:rowId xmlns:a16="http://schemas.microsoft.com/office/drawing/2014/main" val="10018"/>
                  </a:ext>
                </a:extLst>
              </a:tr>
              <a:tr h="70395">
                <a:tc gridSpan="4">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 of unique modulated ICs</a:t>
                      </a:r>
                    </a:p>
                  </a:txBody>
                  <a:tcPr marL="6102" marR="6102" marT="6102"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gridSpan="4">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7 / 7</a:t>
                      </a:r>
                    </a:p>
                  </a:txBody>
                  <a:tcPr marL="2860" marR="2860" marT="2860"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extLst>
                  <a:ext uri="{0D108BD9-81ED-4DB2-BD59-A6C34878D82A}">
                    <a16:rowId xmlns:a16="http://schemas.microsoft.com/office/drawing/2014/main" val="1593692266"/>
                  </a:ext>
                </a:extLst>
              </a:tr>
            </a:tbl>
          </a:graphicData>
        </a:graphic>
      </p:graphicFrame>
      <p:sp>
        <p:nvSpPr>
          <p:cNvPr id="6" name="TextBox 5">
            <a:extLst>
              <a:ext uri="{FF2B5EF4-FFF2-40B4-BE49-F238E27FC236}">
                <a16:creationId xmlns:a16="http://schemas.microsoft.com/office/drawing/2014/main" id="{4DB624EA-640C-6999-DB2D-2F6DBACFB32F}"/>
              </a:ext>
            </a:extLst>
          </p:cNvPr>
          <p:cNvSpPr txBox="1"/>
          <p:nvPr/>
        </p:nvSpPr>
        <p:spPr>
          <a:xfrm>
            <a:off x="4528768" y="54025"/>
            <a:ext cx="3088181" cy="611962"/>
          </a:xfrm>
          <a:prstGeom prst="rect">
            <a:avLst/>
          </a:prstGeom>
          <a:noFill/>
        </p:spPr>
        <p:txBody>
          <a:bodyPr wrap="square" rtlCol="0">
            <a:spAutoFit/>
          </a:bodyPr>
          <a:lstStyle/>
          <a:p>
            <a:pPr algn="just"/>
            <a:r>
              <a:rPr lang="en-US" sz="422" b="1" dirty="0" err="1">
                <a:latin typeface="Arial" panose="020B0604020202090204" pitchFamily="34" charset="0"/>
                <a:cs typeface="Arial" panose="020B0604020202090204" pitchFamily="34" charset="0"/>
              </a:rPr>
              <a:t>SFigure</a:t>
            </a:r>
            <a:r>
              <a:rPr lang="en-US" sz="422" b="1" dirty="0">
                <a:latin typeface="Arial" panose="020B0604020202090204" pitchFamily="34" charset="0"/>
                <a:cs typeface="Arial" panose="020B0604020202090204" pitchFamily="34" charset="0"/>
              </a:rPr>
              <a:t> 10. Distinct Expression Patterns of Known and Newly Identified Inhibitory Immune Checkpoints when ROS Related Regulator Transcription Factor was knockout. </a:t>
            </a:r>
            <a:r>
              <a:rPr lang="en-US" sz="422" dirty="0">
                <a:latin typeface="Arial" panose="020B0604020202090204" pitchFamily="34" charset="0"/>
                <a:cs typeface="Arial" panose="020B0604020202090204" pitchFamily="34" charset="0"/>
              </a:rPr>
              <a:t>(A) Systematic analysis of multiple GEO datasets revealed correlation between 25 well-established and 7 newly identified inhibitory ICs in ROS regulator knockout GEO datasets. (B) Summary table of the 25 known inhibitory ICs, including the number of significantly (p &lt; 0.05) upregulated or downregulated genes in each GEO dataset. Detailed expression profiles of the 25 known inhibitory immune checkpoints across the GEO datasets summarized in </a:t>
            </a:r>
            <a:r>
              <a:rPr lang="en-US" sz="422" dirty="0" err="1">
                <a:latin typeface="Arial" panose="020B0604020202090204" pitchFamily="34" charset="0"/>
                <a:cs typeface="Arial" panose="020B0604020202090204" pitchFamily="34" charset="0"/>
              </a:rPr>
              <a:t>Sfigure</a:t>
            </a:r>
            <a:r>
              <a:rPr lang="en-US" sz="422" dirty="0">
                <a:latin typeface="Arial" panose="020B0604020202090204" pitchFamily="34" charset="0"/>
                <a:cs typeface="Arial" panose="020B0604020202090204" pitchFamily="34" charset="0"/>
              </a:rPr>
              <a:t> 5A. (C) Summary table of the 7 newly identified inhibitory ICs, including the number of significantly (p &lt; 0.05) upregulated or downregulated genes in each GEO dataset. Detailed expression profiles of the 7 newly identified inhibitory immune checkpoints across the GEO datasets summarized in </a:t>
            </a:r>
            <a:r>
              <a:rPr lang="en-US" sz="422" dirty="0" err="1">
                <a:latin typeface="Arial" panose="020B0604020202090204" pitchFamily="34" charset="0"/>
                <a:cs typeface="Arial" panose="020B0604020202090204" pitchFamily="34" charset="0"/>
              </a:rPr>
              <a:t>Sfigure</a:t>
            </a:r>
            <a:r>
              <a:rPr lang="en-US" sz="422" dirty="0">
                <a:latin typeface="Arial" panose="020B0604020202090204" pitchFamily="34" charset="0"/>
                <a:cs typeface="Arial" panose="020B0604020202090204" pitchFamily="34" charset="0"/>
              </a:rPr>
              <a:t> 5B .</a:t>
            </a:r>
          </a:p>
        </p:txBody>
      </p:sp>
      <p:pic>
        <p:nvPicPr>
          <p:cNvPr id="10" name="Picture 9">
            <a:extLst>
              <a:ext uri="{FF2B5EF4-FFF2-40B4-BE49-F238E27FC236}">
                <a16:creationId xmlns:a16="http://schemas.microsoft.com/office/drawing/2014/main" id="{927E2F19-19A4-E340-8B26-4729637E08A5}"/>
              </a:ext>
            </a:extLst>
          </p:cNvPr>
          <p:cNvPicPr>
            <a:picLocks noChangeAspect="1"/>
          </p:cNvPicPr>
          <p:nvPr/>
        </p:nvPicPr>
        <p:blipFill>
          <a:blip r:embed="rId4"/>
          <a:stretch>
            <a:fillRect/>
          </a:stretch>
        </p:blipFill>
        <p:spPr>
          <a:xfrm>
            <a:off x="4567378" y="836531"/>
            <a:ext cx="1417422" cy="1292801"/>
          </a:xfrm>
          <a:prstGeom prst="rect">
            <a:avLst/>
          </a:prstGeom>
        </p:spPr>
      </p:pic>
      <p:pic>
        <p:nvPicPr>
          <p:cNvPr id="13" name="Picture 12">
            <a:extLst>
              <a:ext uri="{FF2B5EF4-FFF2-40B4-BE49-F238E27FC236}">
                <a16:creationId xmlns:a16="http://schemas.microsoft.com/office/drawing/2014/main" id="{5E387FF8-C75F-ECCA-5EB6-F54930AE5B38}"/>
              </a:ext>
            </a:extLst>
          </p:cNvPr>
          <p:cNvPicPr>
            <a:picLocks noChangeAspect="1"/>
          </p:cNvPicPr>
          <p:nvPr/>
        </p:nvPicPr>
        <p:blipFill>
          <a:blip r:embed="rId5"/>
          <a:stretch>
            <a:fillRect/>
          </a:stretch>
        </p:blipFill>
        <p:spPr>
          <a:xfrm>
            <a:off x="5975365" y="836531"/>
            <a:ext cx="1727978" cy="127202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4563119" y="486071"/>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(A).</a:t>
            </a:r>
          </a:p>
        </p:txBody>
      </p:sp>
      <p:sp>
        <p:nvSpPr>
          <p:cNvPr id="22" name="TextBox 21"/>
          <p:cNvSpPr txBox="1"/>
          <p:nvPr/>
        </p:nvSpPr>
        <p:spPr>
          <a:xfrm>
            <a:off x="4563119" y="1169514"/>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(B).</a:t>
            </a:r>
          </a:p>
        </p:txBody>
      </p:sp>
      <p:graphicFrame>
        <p:nvGraphicFramePr>
          <p:cNvPr id="4" name="表格 18">
            <a:extLst>
              <a:ext uri="{FF2B5EF4-FFF2-40B4-BE49-F238E27FC236}">
                <a16:creationId xmlns:a16="http://schemas.microsoft.com/office/drawing/2014/main" id="{42FD4AFB-39F7-A2FF-0026-A01A4944781A}"/>
              </a:ext>
            </a:extLst>
          </p:cNvPr>
          <p:cNvGraphicFramePr/>
          <p:nvPr>
            <p:custDataLst>
              <p:tags r:id="rId1"/>
            </p:custDataLst>
          </p:nvPr>
        </p:nvGraphicFramePr>
        <p:xfrm>
          <a:off x="4597615" y="641956"/>
          <a:ext cx="3003476" cy="475505"/>
        </p:xfrm>
        <a:graphic>
          <a:graphicData uri="http://schemas.openxmlformats.org/drawingml/2006/table">
            <a:tbl>
              <a:tblPr firstRow="1">
                <a:tableStyleId>{3B4B98B0-60AC-42C2-AFA5-B58CD77FA1E5}</a:tableStyleId>
              </a:tblPr>
              <a:tblGrid>
                <a:gridCol w="486614">
                  <a:extLst>
                    <a:ext uri="{9D8B030D-6E8A-4147-A177-3AD203B41FA5}">
                      <a16:colId xmlns:a16="http://schemas.microsoft.com/office/drawing/2014/main" val="20000"/>
                    </a:ext>
                  </a:extLst>
                </a:gridCol>
                <a:gridCol w="750769">
                  <a:extLst>
                    <a:ext uri="{9D8B030D-6E8A-4147-A177-3AD203B41FA5}">
                      <a16:colId xmlns:a16="http://schemas.microsoft.com/office/drawing/2014/main" val="20001"/>
                    </a:ext>
                  </a:extLst>
                </a:gridCol>
                <a:gridCol w="622065">
                  <a:extLst>
                    <a:ext uri="{9D8B030D-6E8A-4147-A177-3AD203B41FA5}">
                      <a16:colId xmlns:a16="http://schemas.microsoft.com/office/drawing/2014/main" val="20002"/>
                    </a:ext>
                  </a:extLst>
                </a:gridCol>
                <a:gridCol w="368235">
                  <a:extLst>
                    <a:ext uri="{9D8B030D-6E8A-4147-A177-3AD203B41FA5}">
                      <a16:colId xmlns:a16="http://schemas.microsoft.com/office/drawing/2014/main" val="20003"/>
                    </a:ext>
                  </a:extLst>
                </a:gridCol>
                <a:gridCol w="282432">
                  <a:extLst>
                    <a:ext uri="{9D8B030D-6E8A-4147-A177-3AD203B41FA5}">
                      <a16:colId xmlns:a16="http://schemas.microsoft.com/office/drawing/2014/main" val="20004"/>
                    </a:ext>
                  </a:extLst>
                </a:gridCol>
                <a:gridCol w="225230">
                  <a:extLst>
                    <a:ext uri="{9D8B030D-6E8A-4147-A177-3AD203B41FA5}">
                      <a16:colId xmlns:a16="http://schemas.microsoft.com/office/drawing/2014/main" val="20005"/>
                    </a:ext>
                  </a:extLst>
                </a:gridCol>
                <a:gridCol w="268132">
                  <a:extLst>
                    <a:ext uri="{9D8B030D-6E8A-4147-A177-3AD203B41FA5}">
                      <a16:colId xmlns:a16="http://schemas.microsoft.com/office/drawing/2014/main" val="20006"/>
                    </a:ext>
                  </a:extLst>
                </a:gridCol>
              </a:tblGrid>
              <a:tr h="177552">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PD-L1 KO Genes Expression Omnibus (GEO)</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Source Name</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Experimental Conditions/ Group Comparison</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Undetected</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chemeClr val="tx1"/>
                          </a:solidFill>
                          <a:latin typeface="Arial" panose="020B0604020202090204" pitchFamily="34" charset="0"/>
                          <a:cs typeface="Arial" panose="020B0604020202090204" pitchFamily="34" charset="0"/>
                        </a:rPr>
                        <a:t>P&lt;=0.05</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(#)Up</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(#)Down</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0"/>
                  </a:ext>
                </a:extLst>
              </a:tr>
              <a:tr h="177552">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GSE167173</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Human Hepatic Stellate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PD-L1 knockdown Hepatic stellate cells vs. Hepatic stellate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3</a:t>
                      </a: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30</a:t>
                      </a: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17</a:t>
                      </a: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13</a:t>
                      </a:r>
                    </a:p>
                  </a:txBody>
                  <a:tcPr marL="6102" marR="6102" marT="6102" marB="0" anchor="ctr"/>
                </a:tc>
                <a:extLst>
                  <a:ext uri="{0D108BD9-81ED-4DB2-BD59-A6C34878D82A}">
                    <a16:rowId xmlns:a16="http://schemas.microsoft.com/office/drawing/2014/main" val="10001"/>
                  </a:ext>
                </a:extLst>
              </a:tr>
              <a:tr h="120402">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GSE128742</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Human Total RNA Sequence</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RNA  PD-L1 knockdown VS. Control</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43</a:t>
                      </a: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19</a:t>
                      </a: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24</a:t>
                      </a:r>
                    </a:p>
                  </a:txBody>
                  <a:tcPr marL="6102" marR="6102" marT="6102" marB="0" anchor="ctr"/>
                </a:tc>
                <a:extLst>
                  <a:ext uri="{0D108BD9-81ED-4DB2-BD59-A6C34878D82A}">
                    <a16:rowId xmlns:a16="http://schemas.microsoft.com/office/drawing/2014/main" val="10002"/>
                  </a:ext>
                </a:extLst>
              </a:tr>
            </a:tbl>
          </a:graphicData>
        </a:graphic>
      </p:graphicFrame>
      <p:graphicFrame>
        <p:nvGraphicFramePr>
          <p:cNvPr id="6" name="表格 3">
            <a:extLst>
              <a:ext uri="{FF2B5EF4-FFF2-40B4-BE49-F238E27FC236}">
                <a16:creationId xmlns:a16="http://schemas.microsoft.com/office/drawing/2014/main" id="{C3F576C7-FC4D-7D5F-1866-8CEB4FD293A5}"/>
              </a:ext>
            </a:extLst>
          </p:cNvPr>
          <p:cNvGraphicFramePr/>
          <p:nvPr>
            <p:custDataLst>
              <p:tags r:id="rId2"/>
            </p:custDataLst>
          </p:nvPr>
        </p:nvGraphicFramePr>
        <p:xfrm>
          <a:off x="4597615" y="1313813"/>
          <a:ext cx="3003476" cy="3372881"/>
        </p:xfrm>
        <a:graphic>
          <a:graphicData uri="http://schemas.openxmlformats.org/drawingml/2006/table">
            <a:tbl>
              <a:tblPr firstRow="1">
                <a:tableStyleId>{3B4B98B0-60AC-42C2-AFA5-B58CD77FA1E5}</a:tableStyleId>
              </a:tblPr>
              <a:tblGrid>
                <a:gridCol w="837945">
                  <a:extLst>
                    <a:ext uri="{9D8B030D-6E8A-4147-A177-3AD203B41FA5}">
                      <a16:colId xmlns:a16="http://schemas.microsoft.com/office/drawing/2014/main" val="20000"/>
                    </a:ext>
                  </a:extLst>
                </a:gridCol>
                <a:gridCol w="837945">
                  <a:extLst>
                    <a:ext uri="{9D8B030D-6E8A-4147-A177-3AD203B41FA5}">
                      <a16:colId xmlns:a16="http://schemas.microsoft.com/office/drawing/2014/main" val="20001"/>
                    </a:ext>
                  </a:extLst>
                </a:gridCol>
                <a:gridCol w="715199">
                  <a:extLst>
                    <a:ext uri="{9D8B030D-6E8A-4147-A177-3AD203B41FA5}">
                      <a16:colId xmlns:a16="http://schemas.microsoft.com/office/drawing/2014/main" val="20002"/>
                    </a:ext>
                  </a:extLst>
                </a:gridCol>
                <a:gridCol w="612388">
                  <a:extLst>
                    <a:ext uri="{9D8B030D-6E8A-4147-A177-3AD203B41FA5}">
                      <a16:colId xmlns:a16="http://schemas.microsoft.com/office/drawing/2014/main" val="20003"/>
                    </a:ext>
                  </a:extLst>
                </a:gridCol>
              </a:tblGrid>
              <a:tr h="134689">
                <a:tc>
                  <a:txBody>
                    <a:bodyPr/>
                    <a:lstStyle/>
                    <a:p>
                      <a:pPr algn="ctr" fontAlgn="b">
                        <a:buNone/>
                      </a:pPr>
                      <a:r>
                        <a:rPr lang="en-US" altLang="zh-CN" sz="400" b="0" i="0" dirty="0">
                          <a:solidFill>
                            <a:schemeClr val="tx1"/>
                          </a:solidFill>
                          <a:latin typeface="Arial" panose="020B0604020202090204" pitchFamily="34" charset="0"/>
                          <a:ea typeface="等线"/>
                          <a:cs typeface="Arial" panose="020B0604020202090204" pitchFamily="34" charset="0"/>
                        </a:rPr>
                        <a:t>Classification</a:t>
                      </a:r>
                    </a:p>
                  </a:txBody>
                  <a:tcPr marL="6102" marR="6102" marT="6102" marB="0" anchor="ctr"/>
                </a:tc>
                <a:tc>
                  <a:txBody>
                    <a:bodyPr/>
                    <a:lstStyle/>
                    <a:p>
                      <a:pPr algn="ctr" fontAlgn="b"/>
                      <a:r>
                        <a:rPr lang="en-US" altLang="zh-CN" sz="400" b="0" dirty="0">
                          <a:solidFill>
                            <a:schemeClr val="tx1"/>
                          </a:solidFill>
                          <a:latin typeface="Arial" panose="020B0604020202090204" pitchFamily="34" charset="0"/>
                          <a:cs typeface="Arial" panose="020B0604020202090204" pitchFamily="34" charset="0"/>
                        </a:rPr>
                        <a:t>46 Potentially Inhibitory ligand Genes</a:t>
                      </a: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GSE167173</a:t>
                      </a: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GSE128742</a:t>
                      </a: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00"/>
                  </a:ext>
                </a:extLst>
              </a:tr>
              <a:tr h="70395">
                <a:tc rowSpan="10">
                  <a:txBody>
                    <a:bodyPr/>
                    <a:lstStyle/>
                    <a:p>
                      <a:pPr algn="ctr" fontAlgn="ctr"/>
                      <a:r>
                        <a:rPr lang="en-US" altLang="zh-CN" sz="400" b="0" i="0" dirty="0">
                          <a:solidFill>
                            <a:srgbClr val="000000"/>
                          </a:solidFill>
                          <a:latin typeface="Arial" panose="020B0604020202090204" pitchFamily="34" charset="0"/>
                          <a:ea typeface="宋体"/>
                          <a:cs typeface="Arial" panose="020B0604020202090204" pitchFamily="34" charset="0"/>
                        </a:rPr>
                        <a:t>10 Ligands paired from Treg-specific genes that decreased upon knockout of inhibitory immune checkpoints</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CEP55</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3.63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-1.90 </a:t>
                      </a:r>
                    </a:p>
                  </a:txBody>
                  <a:tcPr marL="6102" marR="6102" marT="6102" marB="0" anchor="ctr"/>
                </a:tc>
                <a:extLst>
                  <a:ext uri="{0D108BD9-81ED-4DB2-BD59-A6C34878D82A}">
                    <a16:rowId xmlns:a16="http://schemas.microsoft.com/office/drawing/2014/main" val="10001"/>
                  </a:ext>
                </a:extLst>
              </a:tr>
              <a:tr h="70395">
                <a:tc vMerge="1">
                  <a:txBody>
                    <a:bodyPr/>
                    <a:lstStyle/>
                    <a:p>
                      <a:endParaRPr lang="en-US"/>
                    </a:p>
                  </a:txBody>
                  <a:tcPr marL="13017" marR="13017" marT="13017"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OGT</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-0.46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0.73 </a:t>
                      </a:r>
                    </a:p>
                  </a:txBody>
                  <a:tcPr marL="6102" marR="6102" marT="6102" marB="0" anchor="ctr"/>
                </a:tc>
                <a:extLst>
                  <a:ext uri="{0D108BD9-81ED-4DB2-BD59-A6C34878D82A}">
                    <a16:rowId xmlns:a16="http://schemas.microsoft.com/office/drawing/2014/main" val="10002"/>
                  </a:ext>
                </a:extLst>
              </a:tr>
              <a:tr h="70395">
                <a:tc vMerge="1">
                  <a:txBody>
                    <a:bodyPr/>
                    <a:lstStyle/>
                    <a:p>
                      <a:endParaRPr lang="en-US"/>
                    </a:p>
                  </a:txBody>
                  <a:tcPr marL="13017" marR="13017" marT="13017"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FLOT1</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-0.66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-1.16 </a:t>
                      </a:r>
                    </a:p>
                  </a:txBody>
                  <a:tcPr marL="6102" marR="6102" marT="6102" marB="0" anchor="ctr"/>
                </a:tc>
                <a:extLst>
                  <a:ext uri="{0D108BD9-81ED-4DB2-BD59-A6C34878D82A}">
                    <a16:rowId xmlns:a16="http://schemas.microsoft.com/office/drawing/2014/main" val="10003"/>
                  </a:ext>
                </a:extLst>
              </a:tr>
              <a:tr h="70395">
                <a:tc vMerge="1">
                  <a:txBody>
                    <a:bodyPr/>
                    <a:lstStyle/>
                    <a:p>
                      <a:endParaRPr lang="en-US"/>
                    </a:p>
                  </a:txBody>
                  <a:tcPr marL="13017" marR="13017" marT="13017"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BRK1</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0.58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0.82 </a:t>
                      </a:r>
                    </a:p>
                  </a:txBody>
                  <a:tcPr marL="6102" marR="6102" marT="6102" marB="0" anchor="ctr"/>
                </a:tc>
                <a:extLst>
                  <a:ext uri="{0D108BD9-81ED-4DB2-BD59-A6C34878D82A}">
                    <a16:rowId xmlns:a16="http://schemas.microsoft.com/office/drawing/2014/main" val="10004"/>
                  </a:ext>
                </a:extLst>
              </a:tr>
              <a:tr h="70395">
                <a:tc vMerge="1">
                  <a:txBody>
                    <a:bodyPr/>
                    <a:lstStyle/>
                    <a:p>
                      <a:endParaRPr lang="en-US"/>
                    </a:p>
                  </a:txBody>
                  <a:tcPr marL="13017" marR="13017" marT="13017"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TSG101</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0.10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-0.13 </a:t>
                      </a:r>
                    </a:p>
                  </a:txBody>
                  <a:tcPr marL="6102" marR="6102" marT="6102" marB="0" anchor="ctr"/>
                </a:tc>
                <a:extLst>
                  <a:ext uri="{0D108BD9-81ED-4DB2-BD59-A6C34878D82A}">
                    <a16:rowId xmlns:a16="http://schemas.microsoft.com/office/drawing/2014/main" val="10005"/>
                  </a:ext>
                </a:extLst>
              </a:tr>
              <a:tr h="70395">
                <a:tc vMerge="1">
                  <a:txBody>
                    <a:bodyPr/>
                    <a:lstStyle/>
                    <a:p>
                      <a:endParaRPr lang="en-US"/>
                    </a:p>
                  </a:txBody>
                  <a:tcPr marL="13017" marR="13017" marT="13017"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TJP2</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0.60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1.10 </a:t>
                      </a:r>
                    </a:p>
                  </a:txBody>
                  <a:tcPr marL="6102" marR="6102" marT="6102" marB="0" anchor="ctr"/>
                </a:tc>
                <a:extLst>
                  <a:ext uri="{0D108BD9-81ED-4DB2-BD59-A6C34878D82A}">
                    <a16:rowId xmlns:a16="http://schemas.microsoft.com/office/drawing/2014/main" val="10006"/>
                  </a:ext>
                </a:extLst>
              </a:tr>
              <a:tr h="70395">
                <a:tc vMerge="1">
                  <a:txBody>
                    <a:bodyPr/>
                    <a:lstStyle/>
                    <a:p>
                      <a:endParaRPr lang="en-US"/>
                    </a:p>
                  </a:txBody>
                  <a:tcPr marL="13017" marR="13017" marT="13017"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LIMA1</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-1.00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-0.20 </a:t>
                      </a:r>
                    </a:p>
                  </a:txBody>
                  <a:tcPr marL="6102" marR="6102" marT="6102" marB="0" anchor="ctr"/>
                </a:tc>
                <a:extLst>
                  <a:ext uri="{0D108BD9-81ED-4DB2-BD59-A6C34878D82A}">
                    <a16:rowId xmlns:a16="http://schemas.microsoft.com/office/drawing/2014/main" val="10007"/>
                  </a:ext>
                </a:extLst>
              </a:tr>
              <a:tr h="70395">
                <a:tc vMerge="1">
                  <a:txBody>
                    <a:bodyPr/>
                    <a:lstStyle/>
                    <a:p>
                      <a:endParaRPr lang="en-US"/>
                    </a:p>
                  </a:txBody>
                  <a:tcPr marL="13017" marR="13017" marT="13017"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GRAMD1B</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0.70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-2.81 </a:t>
                      </a:r>
                    </a:p>
                  </a:txBody>
                  <a:tcPr marL="6102" marR="6102" marT="6102" marB="0" anchor="ctr"/>
                </a:tc>
                <a:extLst>
                  <a:ext uri="{0D108BD9-81ED-4DB2-BD59-A6C34878D82A}">
                    <a16:rowId xmlns:a16="http://schemas.microsoft.com/office/drawing/2014/main" val="10008"/>
                  </a:ext>
                </a:extLst>
              </a:tr>
              <a:tr h="70395">
                <a:tc vMerge="1">
                  <a:txBody>
                    <a:bodyPr/>
                    <a:lstStyle/>
                    <a:p>
                      <a:endParaRPr lang="en-US"/>
                    </a:p>
                  </a:txBody>
                  <a:tcPr marL="13017" marR="13017" marT="13017"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SYNC</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-0.49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-0.68 </a:t>
                      </a:r>
                    </a:p>
                  </a:txBody>
                  <a:tcPr marL="6102" marR="6102" marT="6102" marB="0" anchor="ctr"/>
                </a:tc>
                <a:extLst>
                  <a:ext uri="{0D108BD9-81ED-4DB2-BD59-A6C34878D82A}">
                    <a16:rowId xmlns:a16="http://schemas.microsoft.com/office/drawing/2014/main" val="10009"/>
                  </a:ext>
                </a:extLst>
              </a:tr>
              <a:tr h="70395">
                <a:tc vMerge="1">
                  <a:txBody>
                    <a:bodyPr/>
                    <a:lstStyle/>
                    <a:p>
                      <a:endParaRPr lang="en-US"/>
                    </a:p>
                  </a:txBody>
                  <a:tcPr marL="13017" marR="13017" marT="13017"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SRC</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-0.41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-0.59 </a:t>
                      </a:r>
                    </a:p>
                  </a:txBody>
                  <a:tcPr marL="6102" marR="6102" marT="6102" marB="0" anchor="ctr"/>
                </a:tc>
                <a:extLst>
                  <a:ext uri="{0D108BD9-81ED-4DB2-BD59-A6C34878D82A}">
                    <a16:rowId xmlns:a16="http://schemas.microsoft.com/office/drawing/2014/main" val="10010"/>
                  </a:ext>
                </a:extLst>
              </a:tr>
              <a:tr h="70395">
                <a:tc rowSpan="34">
                  <a:txBody>
                    <a:bodyPr/>
                    <a:lstStyle/>
                    <a:p>
                      <a:pPr algn="ctr" fontAlgn="ctr"/>
                      <a:r>
                        <a:rPr lang="en-US" altLang="zh-CN" sz="400" b="0" i="0" dirty="0">
                          <a:solidFill>
                            <a:srgbClr val="000000"/>
                          </a:solidFill>
                          <a:latin typeface="Arial" panose="020B0604020202090204" pitchFamily="34" charset="0"/>
                          <a:ea typeface="宋体"/>
                          <a:cs typeface="Arial" panose="020B0604020202090204" pitchFamily="34" charset="0"/>
                        </a:rPr>
                        <a:t>36 Ligands paired from FOXP3+-specific genes that decreased upon knockout of inhibitory immune checkpoints</a:t>
                      </a:r>
                    </a:p>
                    <a:p>
                      <a:pPr algn="ctr" fontAlgn="b">
                        <a:buNone/>
                      </a:pPr>
                      <a:endParaRPr lang="en-US" altLang="zh-CN" sz="400" b="0" i="0" dirty="0">
                        <a:solidFill>
                          <a:srgbClr val="000000"/>
                        </a:solidFill>
                        <a:latin typeface="Arial" panose="020B0604020202090204" pitchFamily="34" charset="0"/>
                        <a:ea typeface="宋体"/>
                        <a:cs typeface="Arial" panose="020B0604020202090204" pitchFamily="34" charset="0"/>
                      </a:endParaRP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CD4</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0.92 </a:t>
                      </a:r>
                    </a:p>
                  </a:txBody>
                  <a:tcPr marL="6102" marR="6102" marT="6102" marB="0" anchor="ctr"/>
                </a:tc>
                <a:tc>
                  <a:txBody>
                    <a:bodyPr/>
                    <a:lstStyle/>
                    <a:p>
                      <a:pPr algn="ctr" fontAlgn="b"/>
                      <a:endParaRPr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11"/>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ESCO2</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2.75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-0.43 </a:t>
                      </a:r>
                    </a:p>
                  </a:txBody>
                  <a:tcPr marL="6102" marR="6102" marT="6102" marB="0" anchor="ctr"/>
                </a:tc>
                <a:extLst>
                  <a:ext uri="{0D108BD9-81ED-4DB2-BD59-A6C34878D82A}">
                    <a16:rowId xmlns:a16="http://schemas.microsoft.com/office/drawing/2014/main" val="10012"/>
                  </a:ext>
                </a:extLst>
              </a:tr>
              <a:tr h="70395">
                <a:tc vMerge="1">
                  <a:txBody>
                    <a:bodyPr/>
                    <a:lstStyle/>
                    <a:p>
                      <a:endParaRPr lang="en-US"/>
                    </a:p>
                  </a:txBody>
                  <a:tcPr marL="13017" marR="13017" marT="13017" marB="0" anchor="b"/>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ANXA2</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-0.34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0.70 </a:t>
                      </a:r>
                    </a:p>
                  </a:txBody>
                  <a:tcPr marL="6102" marR="6102" marT="6102" marB="0" anchor="ctr"/>
                </a:tc>
                <a:extLst>
                  <a:ext uri="{0D108BD9-81ED-4DB2-BD59-A6C34878D82A}">
                    <a16:rowId xmlns:a16="http://schemas.microsoft.com/office/drawing/2014/main" val="10013"/>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PRC1</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2.05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-1.66 </a:t>
                      </a:r>
                    </a:p>
                  </a:txBody>
                  <a:tcPr marL="6102" marR="6102" marT="6102" marB="0" anchor="ctr"/>
                </a:tc>
                <a:extLst>
                  <a:ext uri="{0D108BD9-81ED-4DB2-BD59-A6C34878D82A}">
                    <a16:rowId xmlns:a16="http://schemas.microsoft.com/office/drawing/2014/main" val="10014"/>
                  </a:ext>
                </a:extLst>
              </a:tr>
              <a:tr h="70395">
                <a:tc vMerge="1">
                  <a:txBody>
                    <a:bodyPr/>
                    <a:lstStyle/>
                    <a:p>
                      <a:endParaRPr lang="en-US"/>
                    </a:p>
                  </a:txBody>
                  <a:tcPr marL="13017" marR="13017" marT="13017" marB="0" anchor="b"/>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GAPDH</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0.23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0.30 </a:t>
                      </a:r>
                    </a:p>
                  </a:txBody>
                  <a:tcPr marL="6102" marR="6102" marT="6102" marB="0" anchor="ctr"/>
                </a:tc>
                <a:extLst>
                  <a:ext uri="{0D108BD9-81ED-4DB2-BD59-A6C34878D82A}">
                    <a16:rowId xmlns:a16="http://schemas.microsoft.com/office/drawing/2014/main" val="10015"/>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CDH1</a:t>
                      </a:r>
                    </a:p>
                  </a:txBody>
                  <a:tcPr marL="6102" marR="6102" marT="6102" marB="0" anchor="ctr"/>
                </a:tc>
                <a:tc>
                  <a:txBody>
                    <a:bodyPr/>
                    <a:lstStyle/>
                    <a:p>
                      <a:pPr algn="ctr" fontAlgn="b"/>
                      <a:endParaRPr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-3.63 </a:t>
                      </a:r>
                    </a:p>
                  </a:txBody>
                  <a:tcPr marL="6102" marR="6102" marT="6102" marB="0" anchor="ctr"/>
                </a:tc>
                <a:extLst>
                  <a:ext uri="{0D108BD9-81ED-4DB2-BD59-A6C34878D82A}">
                    <a16:rowId xmlns:a16="http://schemas.microsoft.com/office/drawing/2014/main" val="10016"/>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RNF149</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0.16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1.00 </a:t>
                      </a:r>
                    </a:p>
                  </a:txBody>
                  <a:tcPr marL="6102" marR="6102" marT="6102" marB="0" anchor="ctr"/>
                </a:tc>
                <a:extLst>
                  <a:ext uri="{0D108BD9-81ED-4DB2-BD59-A6C34878D82A}">
                    <a16:rowId xmlns:a16="http://schemas.microsoft.com/office/drawing/2014/main" val="10017"/>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EHD3</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0.56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-0.56 </a:t>
                      </a:r>
                    </a:p>
                  </a:txBody>
                  <a:tcPr marL="6102" marR="6102" marT="6102" marB="0" anchor="ctr"/>
                </a:tc>
                <a:extLst>
                  <a:ext uri="{0D108BD9-81ED-4DB2-BD59-A6C34878D82A}">
                    <a16:rowId xmlns:a16="http://schemas.microsoft.com/office/drawing/2014/main" val="10018"/>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RPL36AL</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0.23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0.43 </a:t>
                      </a:r>
                    </a:p>
                  </a:txBody>
                  <a:tcPr marL="6102" marR="6102" marT="6102" marB="0" anchor="ctr"/>
                </a:tc>
                <a:extLst>
                  <a:ext uri="{0D108BD9-81ED-4DB2-BD59-A6C34878D82A}">
                    <a16:rowId xmlns:a16="http://schemas.microsoft.com/office/drawing/2014/main" val="10019"/>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MCAM</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-0.18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-1.58 </a:t>
                      </a:r>
                    </a:p>
                  </a:txBody>
                  <a:tcPr marL="6102" marR="6102" marT="6102" marB="0" anchor="ctr"/>
                </a:tc>
                <a:extLst>
                  <a:ext uri="{0D108BD9-81ED-4DB2-BD59-A6C34878D82A}">
                    <a16:rowId xmlns:a16="http://schemas.microsoft.com/office/drawing/2014/main" val="10020"/>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AHNAK</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-1.38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-0.50 </a:t>
                      </a:r>
                    </a:p>
                  </a:txBody>
                  <a:tcPr marL="6102" marR="6102" marT="6102" marB="0" anchor="ctr"/>
                </a:tc>
                <a:extLst>
                  <a:ext uri="{0D108BD9-81ED-4DB2-BD59-A6C34878D82A}">
                    <a16:rowId xmlns:a16="http://schemas.microsoft.com/office/drawing/2014/main" val="10021"/>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FASN</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-1.85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-1.74 </a:t>
                      </a:r>
                    </a:p>
                  </a:txBody>
                  <a:tcPr marL="6102" marR="6102" marT="6102" marB="0" anchor="ctr"/>
                </a:tc>
                <a:extLst>
                  <a:ext uri="{0D108BD9-81ED-4DB2-BD59-A6C34878D82A}">
                    <a16:rowId xmlns:a16="http://schemas.microsoft.com/office/drawing/2014/main" val="10022"/>
                  </a:ext>
                </a:extLst>
              </a:tr>
              <a:tr h="70395">
                <a:tc vMerge="1">
                  <a:txBody>
                    <a:bodyPr/>
                    <a:lstStyle/>
                    <a:p>
                      <a:endParaRPr lang="en-US"/>
                    </a:p>
                  </a:txBody>
                  <a:tcPr marL="13017" marR="13017" marT="13017" marB="0" anchor="b"/>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EHD1</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-0.42 </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0.58 </a:t>
                      </a:r>
                    </a:p>
                  </a:txBody>
                  <a:tcPr marL="6102" marR="6102" marT="6102" marB="0" anchor="ctr"/>
                </a:tc>
                <a:extLst>
                  <a:ext uri="{0D108BD9-81ED-4DB2-BD59-A6C34878D82A}">
                    <a16:rowId xmlns:a16="http://schemas.microsoft.com/office/drawing/2014/main" val="10023"/>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CD3E</a:t>
                      </a:r>
                    </a:p>
                  </a:txBody>
                  <a:tcPr marL="6102" marR="6102" marT="6102" marB="0" anchor="ctr"/>
                </a:tc>
                <a:tc>
                  <a:txBody>
                    <a:bodyPr/>
                    <a:lstStyle/>
                    <a:p>
                      <a:pPr algn="ctr" fontAlgn="b"/>
                      <a:endParaRPr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24"/>
                  </a:ext>
                </a:extLst>
              </a:tr>
              <a:tr h="70395">
                <a:tc vMerge="1">
                  <a:txBody>
                    <a:bodyPr/>
                    <a:lstStyle/>
                    <a:p>
                      <a:endParaRPr lang="en-US"/>
                    </a:p>
                  </a:txBody>
                  <a:tcPr marL="13017" marR="13017" marT="13017" marB="0" anchor="b"/>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MYH11</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-0.35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-0.38 </a:t>
                      </a:r>
                    </a:p>
                  </a:txBody>
                  <a:tcPr marL="6102" marR="6102" marT="6102" marB="0" anchor="ctr"/>
                </a:tc>
                <a:extLst>
                  <a:ext uri="{0D108BD9-81ED-4DB2-BD59-A6C34878D82A}">
                    <a16:rowId xmlns:a16="http://schemas.microsoft.com/office/drawing/2014/main" val="10025"/>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ENO1</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0.10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0.49 </a:t>
                      </a:r>
                    </a:p>
                  </a:txBody>
                  <a:tcPr marL="6102" marR="6102" marT="6102" marB="0" anchor="ctr"/>
                </a:tc>
                <a:extLst>
                  <a:ext uri="{0D108BD9-81ED-4DB2-BD59-A6C34878D82A}">
                    <a16:rowId xmlns:a16="http://schemas.microsoft.com/office/drawing/2014/main" val="10026"/>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HERC2</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-0.10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-0.21 </a:t>
                      </a:r>
                    </a:p>
                  </a:txBody>
                  <a:tcPr marL="6102" marR="6102" marT="6102" marB="0" anchor="ctr"/>
                </a:tc>
                <a:extLst>
                  <a:ext uri="{0D108BD9-81ED-4DB2-BD59-A6C34878D82A}">
                    <a16:rowId xmlns:a16="http://schemas.microsoft.com/office/drawing/2014/main" val="10027"/>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FLNA</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-1.27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0.21 </a:t>
                      </a:r>
                    </a:p>
                  </a:txBody>
                  <a:tcPr marL="6102" marR="6102" marT="6102" marB="0" anchor="ctr"/>
                </a:tc>
                <a:extLst>
                  <a:ext uri="{0D108BD9-81ED-4DB2-BD59-A6C34878D82A}">
                    <a16:rowId xmlns:a16="http://schemas.microsoft.com/office/drawing/2014/main" val="10028"/>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C1QBP</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0.29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0.48 </a:t>
                      </a:r>
                    </a:p>
                  </a:txBody>
                  <a:tcPr marL="6102" marR="6102" marT="6102" marB="0" anchor="ctr"/>
                </a:tc>
                <a:extLst>
                  <a:ext uri="{0D108BD9-81ED-4DB2-BD59-A6C34878D82A}">
                    <a16:rowId xmlns:a16="http://schemas.microsoft.com/office/drawing/2014/main" val="10029"/>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NRAS</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0.17 </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0.43 </a:t>
                      </a:r>
                    </a:p>
                  </a:txBody>
                  <a:tcPr marL="6102" marR="6102" marT="6102" marB="0" anchor="ctr"/>
                </a:tc>
                <a:extLst>
                  <a:ext uri="{0D108BD9-81ED-4DB2-BD59-A6C34878D82A}">
                    <a16:rowId xmlns:a16="http://schemas.microsoft.com/office/drawing/2014/main" val="10030"/>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DHRS7B</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0.61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0.15 </a:t>
                      </a:r>
                    </a:p>
                  </a:txBody>
                  <a:tcPr marL="6102" marR="6102" marT="6102" marB="0" anchor="ctr"/>
                </a:tc>
                <a:extLst>
                  <a:ext uri="{0D108BD9-81ED-4DB2-BD59-A6C34878D82A}">
                    <a16:rowId xmlns:a16="http://schemas.microsoft.com/office/drawing/2014/main" val="10031"/>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PPP1CA</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0.20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0.60 </a:t>
                      </a:r>
                    </a:p>
                  </a:txBody>
                  <a:tcPr marL="6102" marR="6102" marT="6102" marB="0" anchor="ctr"/>
                </a:tc>
                <a:extLst>
                  <a:ext uri="{0D108BD9-81ED-4DB2-BD59-A6C34878D82A}">
                    <a16:rowId xmlns:a16="http://schemas.microsoft.com/office/drawing/2014/main" val="10032"/>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ESYT2</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-0.52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-0.09 </a:t>
                      </a:r>
                    </a:p>
                  </a:txBody>
                  <a:tcPr marL="6102" marR="6102" marT="6102" marB="0" anchor="ctr"/>
                </a:tc>
                <a:extLst>
                  <a:ext uri="{0D108BD9-81ED-4DB2-BD59-A6C34878D82A}">
                    <a16:rowId xmlns:a16="http://schemas.microsoft.com/office/drawing/2014/main" val="10033"/>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CCT3</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0.22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0.74 </a:t>
                      </a:r>
                    </a:p>
                  </a:txBody>
                  <a:tcPr marL="6102" marR="6102" marT="6102" marB="0" anchor="ctr"/>
                </a:tc>
                <a:extLst>
                  <a:ext uri="{0D108BD9-81ED-4DB2-BD59-A6C34878D82A}">
                    <a16:rowId xmlns:a16="http://schemas.microsoft.com/office/drawing/2014/main" val="10034"/>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ITK</a:t>
                      </a:r>
                    </a:p>
                  </a:txBody>
                  <a:tcPr marL="6102" marR="6102" marT="6102" marB="0" anchor="ctr"/>
                </a:tc>
                <a:tc>
                  <a:txBody>
                    <a:bodyPr/>
                    <a:lstStyle/>
                    <a:p>
                      <a:pPr algn="ctr" fontAlgn="b"/>
                      <a:endParaRPr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0.71 </a:t>
                      </a:r>
                    </a:p>
                  </a:txBody>
                  <a:tcPr marL="6102" marR="6102" marT="6102" marB="0" anchor="ctr"/>
                </a:tc>
                <a:extLst>
                  <a:ext uri="{0D108BD9-81ED-4DB2-BD59-A6C34878D82A}">
                    <a16:rowId xmlns:a16="http://schemas.microsoft.com/office/drawing/2014/main" val="10035"/>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XIAP</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0.00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-0.23 </a:t>
                      </a:r>
                    </a:p>
                  </a:txBody>
                  <a:tcPr marL="6102" marR="6102" marT="6102" marB="0" anchor="ctr"/>
                </a:tc>
                <a:extLst>
                  <a:ext uri="{0D108BD9-81ED-4DB2-BD59-A6C34878D82A}">
                    <a16:rowId xmlns:a16="http://schemas.microsoft.com/office/drawing/2014/main" val="10036"/>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KLC2</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0.27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-1.04 </a:t>
                      </a:r>
                    </a:p>
                  </a:txBody>
                  <a:tcPr marL="6102" marR="6102" marT="6102" marB="0" anchor="ctr"/>
                </a:tc>
                <a:extLst>
                  <a:ext uri="{0D108BD9-81ED-4DB2-BD59-A6C34878D82A}">
                    <a16:rowId xmlns:a16="http://schemas.microsoft.com/office/drawing/2014/main" val="10037"/>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RND1</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0.46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-0.71 </a:t>
                      </a:r>
                    </a:p>
                  </a:txBody>
                  <a:tcPr marL="6102" marR="6102" marT="6102" marB="0" anchor="ctr"/>
                </a:tc>
                <a:extLst>
                  <a:ext uri="{0D108BD9-81ED-4DB2-BD59-A6C34878D82A}">
                    <a16:rowId xmlns:a16="http://schemas.microsoft.com/office/drawing/2014/main" val="10038"/>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GNAS</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0.06 </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-0.46 </a:t>
                      </a:r>
                    </a:p>
                  </a:txBody>
                  <a:tcPr marL="6102" marR="6102" marT="6102" marB="0" anchor="ctr"/>
                </a:tc>
                <a:extLst>
                  <a:ext uri="{0D108BD9-81ED-4DB2-BD59-A6C34878D82A}">
                    <a16:rowId xmlns:a16="http://schemas.microsoft.com/office/drawing/2014/main" val="10039"/>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SLC2A12</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-3.32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-2.51 </a:t>
                      </a:r>
                    </a:p>
                  </a:txBody>
                  <a:tcPr marL="6102" marR="6102" marT="6102" marB="0" anchor="ctr"/>
                </a:tc>
                <a:extLst>
                  <a:ext uri="{0D108BD9-81ED-4DB2-BD59-A6C34878D82A}">
                    <a16:rowId xmlns:a16="http://schemas.microsoft.com/office/drawing/2014/main" val="10040"/>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EFCAB7</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-0.04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-0.89 </a:t>
                      </a:r>
                    </a:p>
                  </a:txBody>
                  <a:tcPr marL="6102" marR="6102" marT="6102" marB="0" anchor="ctr"/>
                </a:tc>
                <a:extLst>
                  <a:ext uri="{0D108BD9-81ED-4DB2-BD59-A6C34878D82A}">
                    <a16:rowId xmlns:a16="http://schemas.microsoft.com/office/drawing/2014/main" val="10041"/>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WDR1</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-0.05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0.69 </a:t>
                      </a:r>
                    </a:p>
                  </a:txBody>
                  <a:tcPr marL="6102" marR="6102" marT="6102" marB="0" anchor="ctr"/>
                </a:tc>
                <a:extLst>
                  <a:ext uri="{0D108BD9-81ED-4DB2-BD59-A6C34878D82A}">
                    <a16:rowId xmlns:a16="http://schemas.microsoft.com/office/drawing/2014/main" val="10042"/>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SHANK2</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0.31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-1.29 </a:t>
                      </a:r>
                    </a:p>
                  </a:txBody>
                  <a:tcPr marL="6102" marR="6102" marT="6102" marB="0" anchor="ctr"/>
                </a:tc>
                <a:extLst>
                  <a:ext uri="{0D108BD9-81ED-4DB2-BD59-A6C34878D82A}">
                    <a16:rowId xmlns:a16="http://schemas.microsoft.com/office/drawing/2014/main" val="10043"/>
                  </a:ext>
                </a:extLst>
              </a:tr>
              <a:tr h="70395">
                <a:tc vMerge="1">
                  <a:txBody>
                    <a:bodyPr/>
                    <a:lstStyle/>
                    <a:p>
                      <a:endParaRPr lang="en-US"/>
                    </a:p>
                  </a:txBody>
                  <a:tcPr marL="13017" marR="13017" marT="13017" marB="0" anchor="b"/>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CTTN</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-0.02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0.29 </a:t>
                      </a:r>
                    </a:p>
                  </a:txBody>
                  <a:tcPr marL="6102" marR="6102" marT="6102" marB="0" anchor="ctr"/>
                </a:tc>
                <a:extLst>
                  <a:ext uri="{0D108BD9-81ED-4DB2-BD59-A6C34878D82A}">
                    <a16:rowId xmlns:a16="http://schemas.microsoft.com/office/drawing/2014/main" val="10044"/>
                  </a:ext>
                </a:extLst>
              </a:tr>
              <a:tr h="70395">
                <a:tc>
                  <a:txBody>
                    <a:bodyPr/>
                    <a:lstStyle/>
                    <a:p>
                      <a:pPr algn="ctr" fontAlgn="b">
                        <a:buNone/>
                      </a:pPr>
                      <a:endParaRPr lang="en-US" altLang="zh-CN" sz="400" b="0" i="0" dirty="0">
                        <a:solidFill>
                          <a:srgbClr val="000000"/>
                        </a:solidFill>
                        <a:latin typeface="Arial" panose="020B0604020202090204" pitchFamily="34" charset="0"/>
                        <a:ea typeface="宋体"/>
                        <a:cs typeface="Arial" panose="020B0604020202090204" pitchFamily="34" charset="0"/>
                      </a:endParaRPr>
                    </a:p>
                  </a:txBody>
                  <a:tcPr marL="6102" marR="6102" marT="6102" marB="0" anchor="b"/>
                </a:tc>
                <a:tc>
                  <a:txBody>
                    <a:bodyPr/>
                    <a:lstStyle/>
                    <a:p>
                      <a:pPr algn="ctr" fontAlgn="b">
                        <a:buNone/>
                      </a:pPr>
                      <a:r>
                        <a:rPr lang="en-US" altLang="zh-CN" sz="400" b="0" i="0">
                          <a:solidFill>
                            <a:schemeClr val="tx1"/>
                          </a:solidFill>
                          <a:latin typeface="Arial" panose="020B0604020202090204" pitchFamily="34" charset="0"/>
                          <a:ea typeface="等线"/>
                          <a:cs typeface="Arial" panose="020B0604020202090204" pitchFamily="34" charset="0"/>
                        </a:rPr>
                        <a:t>PVR</a:t>
                      </a:r>
                    </a:p>
                  </a:txBody>
                  <a:tcPr marL="6102" marR="6102" marT="6102" marB="0" anchor="ctr"/>
                </a:tc>
                <a:tc>
                  <a:txBody>
                    <a:bodyPr/>
                    <a:lstStyle/>
                    <a:p>
                      <a:pPr algn="ctr" fontAlgn="b">
                        <a:buNone/>
                      </a:pPr>
                      <a:r>
                        <a:rPr lang="en-US" altLang="zh-CN" sz="400" b="0" i="0" dirty="0">
                          <a:solidFill>
                            <a:schemeClr val="tx1"/>
                          </a:solidFill>
                          <a:latin typeface="Arial" panose="020B0604020202090204" pitchFamily="34" charset="0"/>
                          <a:ea typeface="等线"/>
                          <a:cs typeface="Arial" panose="020B0604020202090204" pitchFamily="34" charset="0"/>
                        </a:rPr>
                        <a:t>-0.79</a:t>
                      </a:r>
                    </a:p>
                  </a:txBody>
                  <a:tcPr marL="6102" marR="6102" marT="6102" marB="0" anchor="ctr"/>
                </a:tc>
                <a:tc>
                  <a:txBody>
                    <a:bodyPr/>
                    <a:lstStyle/>
                    <a:p>
                      <a:pPr algn="ctr" fontAlgn="b">
                        <a:buNone/>
                      </a:pPr>
                      <a:r>
                        <a:rPr lang="en-US" altLang="zh-CN" sz="400">
                          <a:latin typeface="Arial" panose="020B0604020202090204" pitchFamily="34" charset="0"/>
                          <a:ea typeface="等线"/>
                          <a:cs typeface="Arial" panose="020B0604020202090204" pitchFamily="34" charset="0"/>
                          <a:sym typeface="+mn-ea"/>
                        </a:rPr>
                        <a:t>0.20</a:t>
                      </a: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45"/>
                  </a:ext>
                </a:extLst>
              </a:tr>
              <a:tr h="70395">
                <a:tc>
                  <a:txBody>
                    <a:bodyPr/>
                    <a:lstStyle/>
                    <a:p>
                      <a:pPr algn="ctr" fontAlgn="b">
                        <a:buNone/>
                      </a:pPr>
                      <a:endParaRPr lang="en-US" altLang="zh-CN" sz="400" b="0" i="0" dirty="0">
                        <a:solidFill>
                          <a:srgbClr val="000000"/>
                        </a:solidFill>
                        <a:latin typeface="Arial" panose="020B0604020202090204" pitchFamily="34" charset="0"/>
                        <a:ea typeface="宋体"/>
                        <a:cs typeface="Arial" panose="020B0604020202090204" pitchFamily="34" charset="0"/>
                      </a:endParaRPr>
                    </a:p>
                  </a:txBody>
                  <a:tcPr marL="6102" marR="6102" marT="6102" marB="0" anchor="b"/>
                </a:tc>
                <a:tc>
                  <a:txBody>
                    <a:bodyPr/>
                    <a:lstStyle/>
                    <a:p>
                      <a:pPr algn="ctr" fontAlgn="b">
                        <a:buNone/>
                      </a:pPr>
                      <a:r>
                        <a:rPr lang="en-US" altLang="zh-CN" sz="400">
                          <a:latin typeface="Arial" panose="020B0604020202090204" pitchFamily="34" charset="0"/>
                          <a:ea typeface="等线"/>
                          <a:cs typeface="Arial" panose="020B0604020202090204" pitchFamily="34" charset="0"/>
                          <a:sym typeface="+mn-ea"/>
                        </a:rPr>
                        <a:t>PCDH1</a:t>
                      </a: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buNone/>
                      </a:pP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buNone/>
                      </a:pPr>
                      <a:r>
                        <a:rPr lang="en-US" altLang="zh-CN" sz="400" b="0" i="0" dirty="0">
                          <a:solidFill>
                            <a:schemeClr val="tx1"/>
                          </a:solidFill>
                          <a:latin typeface="Arial" panose="020B0604020202090204" pitchFamily="34" charset="0"/>
                          <a:ea typeface="等线"/>
                          <a:cs typeface="Arial" panose="020B0604020202090204" pitchFamily="34" charset="0"/>
                        </a:rPr>
                        <a:t>-0.25</a:t>
                      </a:r>
                    </a:p>
                  </a:txBody>
                  <a:tcPr marL="6102" marR="6102" marT="6102" marB="0" anchor="ctr"/>
                </a:tc>
                <a:extLst>
                  <a:ext uri="{0D108BD9-81ED-4DB2-BD59-A6C34878D82A}">
                    <a16:rowId xmlns:a16="http://schemas.microsoft.com/office/drawing/2014/main" val="10046"/>
                  </a:ext>
                </a:extLst>
              </a:tr>
            </a:tbl>
          </a:graphicData>
        </a:graphic>
      </p:graphicFrame>
      <p:sp>
        <p:nvSpPr>
          <p:cNvPr id="7" name="TextBox 6">
            <a:extLst>
              <a:ext uri="{FF2B5EF4-FFF2-40B4-BE49-F238E27FC236}">
                <a16:creationId xmlns:a16="http://schemas.microsoft.com/office/drawing/2014/main" id="{063EB262-D8DD-1D28-A5E6-28FF5D703B61}"/>
              </a:ext>
            </a:extLst>
          </p:cNvPr>
          <p:cNvSpPr txBox="1"/>
          <p:nvPr/>
        </p:nvSpPr>
        <p:spPr>
          <a:xfrm>
            <a:off x="4551910" y="78296"/>
            <a:ext cx="3088181" cy="482055"/>
          </a:xfrm>
          <a:prstGeom prst="rect">
            <a:avLst/>
          </a:prstGeom>
          <a:noFill/>
        </p:spPr>
        <p:txBody>
          <a:bodyPr wrap="square" rtlCol="0">
            <a:spAutoFit/>
          </a:bodyPr>
          <a:lstStyle/>
          <a:p>
            <a:pPr algn="just"/>
            <a:r>
              <a:rPr lang="en-US" sz="422" b="1" dirty="0" err="1">
                <a:latin typeface="Arial" panose="020B0604020202090204" pitchFamily="34" charset="0"/>
                <a:cs typeface="Arial" panose="020B0604020202090204" pitchFamily="34" charset="0"/>
              </a:rPr>
              <a:t>SFigure</a:t>
            </a:r>
            <a:r>
              <a:rPr lang="en-US" sz="422" b="1" dirty="0">
                <a:latin typeface="Arial" panose="020B0604020202090204" pitchFamily="34" charset="0"/>
                <a:cs typeface="Arial" panose="020B0604020202090204" pitchFamily="34" charset="0"/>
              </a:rPr>
              <a:t> 11. Identification of Predicted Inhibitory APC Ligands for FOXP3+ Treg-Specific Plasma Membrane Proteins. </a:t>
            </a:r>
            <a:r>
              <a:rPr lang="en-US" sz="422" dirty="0">
                <a:latin typeface="Arial" panose="020B0604020202090204" pitchFamily="34" charset="0"/>
                <a:cs typeface="Arial" panose="020B0604020202090204" pitchFamily="34" charset="0"/>
              </a:rPr>
              <a:t>(A) 46 potential inhibitory APC ligands were selected based on their overlapping expression in at least two out of four APC cell types. To verify the functional relevance of these potential APC ligands in newly identified immunosuppressive ICs, we analyzed five GEO datasets in which PD-L1 was specifically knocked out. Screening these datasets for the 46 ligands revealed that 28 genes were downregulated following PD-L1 knockout. (B) Detailed gene expression in each GEO datasets.</a:t>
            </a:r>
            <a:endParaRPr lang="en-US" altLang="zh-CN" sz="422" dirty="0">
              <a:latin typeface="Arial" panose="020B0604020202090204" pitchFamily="34" charset="0"/>
              <a:cs typeface="Arial" panose="020B060402020209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581268" y="616000"/>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(A).</a:t>
            </a:r>
          </a:p>
        </p:txBody>
      </p:sp>
      <p:sp>
        <p:nvSpPr>
          <p:cNvPr id="8" name="TextBox 7"/>
          <p:cNvSpPr txBox="1"/>
          <p:nvPr/>
        </p:nvSpPr>
        <p:spPr>
          <a:xfrm>
            <a:off x="4549376" y="1890149"/>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(B).</a:t>
            </a:r>
          </a:p>
        </p:txBody>
      </p:sp>
      <p:graphicFrame>
        <p:nvGraphicFramePr>
          <p:cNvPr id="11" name="Table 10">
            <a:extLst>
              <a:ext uri="{FF2B5EF4-FFF2-40B4-BE49-F238E27FC236}">
                <a16:creationId xmlns:a16="http://schemas.microsoft.com/office/drawing/2014/main" id="{F019EC7E-7A51-F0A9-8C7F-FBC9FE401757}"/>
              </a:ext>
            </a:extLst>
          </p:cNvPr>
          <p:cNvGraphicFramePr>
            <a:graphicFrameLocks noGrp="1"/>
          </p:cNvGraphicFramePr>
          <p:nvPr>
            <p:custDataLst>
              <p:tags r:id="rId1"/>
            </p:custDataLst>
          </p:nvPr>
        </p:nvGraphicFramePr>
        <p:xfrm>
          <a:off x="4557974" y="2005566"/>
          <a:ext cx="3029766" cy="1917980"/>
        </p:xfrm>
        <a:graphic>
          <a:graphicData uri="http://schemas.openxmlformats.org/drawingml/2006/table">
            <a:tbl>
              <a:tblPr firstRow="1">
                <a:tableStyleId>{3B4B98B0-60AC-42C2-AFA5-B58CD77FA1E5}</a:tableStyleId>
              </a:tblPr>
              <a:tblGrid>
                <a:gridCol w="535873">
                  <a:extLst>
                    <a:ext uri="{9D8B030D-6E8A-4147-A177-3AD203B41FA5}">
                      <a16:colId xmlns:a16="http://schemas.microsoft.com/office/drawing/2014/main" val="20000"/>
                    </a:ext>
                  </a:extLst>
                </a:gridCol>
                <a:gridCol w="298883">
                  <a:extLst>
                    <a:ext uri="{9D8B030D-6E8A-4147-A177-3AD203B41FA5}">
                      <a16:colId xmlns:a16="http://schemas.microsoft.com/office/drawing/2014/main" val="1152902532"/>
                    </a:ext>
                  </a:extLst>
                </a:gridCol>
                <a:gridCol w="957838">
                  <a:extLst>
                    <a:ext uri="{9D8B030D-6E8A-4147-A177-3AD203B41FA5}">
                      <a16:colId xmlns:a16="http://schemas.microsoft.com/office/drawing/2014/main" val="20001"/>
                    </a:ext>
                  </a:extLst>
                </a:gridCol>
                <a:gridCol w="770489">
                  <a:extLst>
                    <a:ext uri="{9D8B030D-6E8A-4147-A177-3AD203B41FA5}">
                      <a16:colId xmlns:a16="http://schemas.microsoft.com/office/drawing/2014/main" val="20002"/>
                    </a:ext>
                  </a:extLst>
                </a:gridCol>
                <a:gridCol w="128189">
                  <a:extLst>
                    <a:ext uri="{9D8B030D-6E8A-4147-A177-3AD203B41FA5}">
                      <a16:colId xmlns:a16="http://schemas.microsoft.com/office/drawing/2014/main" val="20003"/>
                    </a:ext>
                  </a:extLst>
                </a:gridCol>
                <a:gridCol w="174803">
                  <a:extLst>
                    <a:ext uri="{9D8B030D-6E8A-4147-A177-3AD203B41FA5}">
                      <a16:colId xmlns:a16="http://schemas.microsoft.com/office/drawing/2014/main" val="20004"/>
                    </a:ext>
                  </a:extLst>
                </a:gridCol>
                <a:gridCol w="163692">
                  <a:extLst>
                    <a:ext uri="{9D8B030D-6E8A-4147-A177-3AD203B41FA5}">
                      <a16:colId xmlns:a16="http://schemas.microsoft.com/office/drawing/2014/main" val="20005"/>
                    </a:ext>
                  </a:extLst>
                </a:gridCol>
              </a:tblGrid>
              <a:tr h="263277">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31 Known APC ligands </a:t>
                      </a: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Gene Expression Omnibus (GEO)</a:t>
                      </a:r>
                    </a:p>
                  </a:txBody>
                  <a:tcPr marL="6102" marR="6102" marT="6102" marB="0" anchor="ctr"/>
                </a:tc>
                <a:tc>
                  <a:txBody>
                    <a:bodyPr/>
                    <a:lstStyle/>
                    <a:p>
                      <a:pPr algn="ctr" fontAlgn="ctr"/>
                      <a:r>
                        <a:rPr lang="en-US" altLang="zh-CN" sz="400" b="0" i="0" dirty="0">
                          <a:solidFill>
                            <a:schemeClr val="tx1"/>
                          </a:solidFill>
                          <a:latin typeface="Arial Regular" panose="020B0604020202090204" charset="0"/>
                          <a:ea typeface="Arial Regular" panose="020B0604020202090204"/>
                          <a:cs typeface="Arial Regular" panose="020B0604020202090204" charset="0"/>
                        </a:rPr>
                        <a:t>Features</a:t>
                      </a:r>
                    </a:p>
                  </a:txBody>
                  <a:tcPr marL="6102" marR="6102" marT="6102" marB="0" anchor="ctr"/>
                </a:tc>
                <a:tc>
                  <a:txBody>
                    <a:bodyPr/>
                    <a:lstStyle/>
                    <a:p>
                      <a:pPr algn="ctr" fontAlgn="ctr"/>
                      <a:r>
                        <a:rPr lang="en-US" altLang="zh-CN" sz="400" b="0" dirty="0">
                          <a:solidFill>
                            <a:schemeClr val="tx1"/>
                          </a:solidFill>
                          <a:latin typeface="Arial Regular" panose="020B0604020202090204" charset="0"/>
                          <a:cs typeface="Arial Regular" panose="020B0604020202090204" charset="0"/>
                        </a:rPr>
                        <a:t>Source Name</a:t>
                      </a: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6102" marR="6102" marT="6102" marB="0" anchor="ctr"/>
                </a:tc>
                <a:tc>
                  <a:txBody>
                    <a:bodyPr/>
                    <a:lstStyle/>
                    <a:p>
                      <a:pPr algn="ctr" fontAlgn="ctr"/>
                      <a:r>
                        <a:rPr lang="en-US" altLang="zh-CN" sz="400" b="0" dirty="0">
                          <a:solidFill>
                            <a:schemeClr val="tx1"/>
                          </a:solidFill>
                          <a:latin typeface="Arial Regular" panose="020B0604020202090204" charset="0"/>
                          <a:cs typeface="Arial Regular" panose="020B0604020202090204" charset="0"/>
                        </a:rPr>
                        <a:t>Experimental Conditions/ Group Comparison</a:t>
                      </a: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6102" marR="6102" marT="6102" marB="0" anchor="ctr"/>
                </a:tc>
                <a:tc>
                  <a:txBody>
                    <a:bodyPr/>
                    <a:lstStyle/>
                    <a:p>
                      <a:pPr algn="ctr" fontAlgn="ctr"/>
                      <a:r>
                        <a:rPr lang="en-US" altLang="zh-CN" sz="400" b="0" dirty="0">
                          <a:solidFill>
                            <a:schemeClr val="tx1"/>
                          </a:solidFill>
                          <a:latin typeface="Arial Regular" panose="020B0604020202090204" charset="0"/>
                          <a:cs typeface="Arial Regular" panose="020B0604020202090204" charset="0"/>
                        </a:rPr>
                        <a:t>P&lt;=0.05</a:t>
                      </a: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6102" marR="6102" marT="6102" marB="0" anchor="ctr"/>
                </a:tc>
                <a:tc>
                  <a:txBody>
                    <a:bodyPr/>
                    <a:lstStyle/>
                    <a:p>
                      <a:pPr algn="ctr" fontAlgn="ctr"/>
                      <a:r>
                        <a:rPr lang="en-US" altLang="zh-CN" sz="400" b="0" dirty="0">
                          <a:solidFill>
                            <a:schemeClr val="tx1"/>
                          </a:solidFill>
                          <a:latin typeface="Arial Regular" panose="020B0604020202090204" charset="0"/>
                          <a:cs typeface="Arial Regular" panose="020B0604020202090204" charset="0"/>
                        </a:rPr>
                        <a:t>(#)Upregulation </a:t>
                      </a: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6102" marR="6102" marT="6102" marB="0" anchor="ctr"/>
                </a:tc>
                <a:tc>
                  <a:txBody>
                    <a:bodyPr/>
                    <a:lstStyle/>
                    <a:p>
                      <a:pPr algn="ctr" fontAlgn="ctr"/>
                      <a:r>
                        <a:rPr lang="en-US" altLang="zh-CN" sz="400" b="0" dirty="0">
                          <a:solidFill>
                            <a:schemeClr val="tx1"/>
                          </a:solidFill>
                          <a:latin typeface="Arial Regular" panose="020B0604020202090204" charset="0"/>
                          <a:cs typeface="Arial Regular" panose="020B0604020202090204" charset="0"/>
                        </a:rPr>
                        <a:t>(#)Downregulation</a:t>
                      </a: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6102" marR="6102" marT="6102" marB="0" anchor="ctr"/>
                </a:tc>
                <a:extLst>
                  <a:ext uri="{0D108BD9-81ED-4DB2-BD59-A6C34878D82A}">
                    <a16:rowId xmlns:a16="http://schemas.microsoft.com/office/drawing/2014/main" val="10000"/>
                  </a:ext>
                </a:extLst>
              </a:tr>
              <a:tr h="70395">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rPr>
                        <a:t>GSE75452</a:t>
                      </a:r>
                    </a:p>
                  </a:txBody>
                  <a:tcPr marL="6102" marR="6102" marT="6102" marB="0" anchor="ctr"/>
                </a:tc>
                <a:tc rowSpan="14">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en-US" sz="400" dirty="0">
                          <a:latin typeface="Arial" panose="020B0604020202020204" pitchFamily="34" charset="0"/>
                          <a:cs typeface="Arial" panose="020B0604020202020204" pitchFamily="34" charset="0"/>
                        </a:rPr>
                        <a:t>Knockout of ROS-related transcription factors</a:t>
                      </a:r>
                      <a:endParaRPr lang="en-US" altLang="zh-CN" sz="400" b="0" i="0" dirty="0">
                        <a:solidFill>
                          <a:srgbClr val="000000"/>
                        </a:solidFill>
                        <a:latin typeface="Arial" panose="020B0604020202020204" pitchFamily="34" charset="0"/>
                        <a:cs typeface="Arial" panose="020B0604020202020204" pitchFamily="34" charset="0"/>
                      </a:endParaRPr>
                    </a:p>
                    <a:p>
                      <a:pPr algn="ctr" fontAlgn="t"/>
                      <a:endParaRPr lang="en-US" altLang="zh-CN" sz="400" b="0" i="0" dirty="0">
                        <a:solidFill>
                          <a:srgbClr val="000000"/>
                        </a:solidFill>
                        <a:latin typeface="Arial Regular" panose="020B0604020202090204" charset="0"/>
                      </a:endParaRPr>
                    </a:p>
                  </a:txBody>
                  <a:tcPr marL="2860" marR="2860" marT="2860"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Human Lung Cancer Cell Line(A549)</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NFE2L2 siRNA vs Ctrl siRNA</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8</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8</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01"/>
                  </a:ext>
                </a:extLst>
              </a:tr>
              <a:tr h="131447">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rPr>
                        <a:t>GSE234443</a:t>
                      </a:r>
                    </a:p>
                  </a:txBody>
                  <a:tcPr marL="6102" marR="6102" marT="6102" marB="0" anchor="ctr"/>
                </a:tc>
                <a:tc vMerge="1">
                  <a:txBody>
                    <a:bodyPr/>
                    <a:lstStyle/>
                    <a:p>
                      <a:endParaRPr/>
                    </a:p>
                  </a:txBody>
                  <a:tcPr marL="6101" marR="6101" marT="6101"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Human </a:t>
                      </a:r>
                      <a:r>
                        <a:rPr lang="en-US" altLang="zh-CN" sz="400" b="0" i="0" dirty="0" err="1">
                          <a:solidFill>
                            <a:srgbClr val="000000"/>
                          </a:solidFill>
                          <a:latin typeface="Arial Regular" panose="020B0604020202090204" charset="0"/>
                          <a:ea typeface="Arial Regular" panose="020B0604020202090204"/>
                          <a:cs typeface="Arial Regular" panose="020B0604020202090204" charset="0"/>
                        </a:rPr>
                        <a:t>Epitheliad</a:t>
                      </a:r>
                      <a:r>
                        <a:rPr lang="en-US" altLang="zh-CN" sz="400" b="0" i="0" dirty="0">
                          <a:solidFill>
                            <a:srgbClr val="000000"/>
                          </a:solidFill>
                          <a:latin typeface="Arial Regular" panose="020B0604020202090204" charset="0"/>
                          <a:ea typeface="Arial Regular" panose="020B0604020202090204"/>
                          <a:cs typeface="Arial Regular" panose="020B0604020202090204" charset="0"/>
                        </a:rPr>
                        <a:t> Cell</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Foxm1 siRNA RPTEC vs Negative Control siRNA RPTEC</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6</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6</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02"/>
                  </a:ext>
                </a:extLst>
              </a:tr>
              <a:tr h="131447">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rPr>
                        <a:t>GSE255410</a:t>
                      </a:r>
                    </a:p>
                  </a:txBody>
                  <a:tcPr marL="6102" marR="6102" marT="6102" marB="0" anchor="ctr"/>
                </a:tc>
                <a:tc vMerge="1">
                  <a:txBody>
                    <a:bodyPr/>
                    <a:lstStyle/>
                    <a:p>
                      <a:pPr algn="ctr" fontAlgn="t"/>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Human Primary  T Cells</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CD19-FOXO1 KO vs CD19-AAVS</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5</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2</a:t>
                      </a:r>
                    </a:p>
                  </a:txBody>
                  <a:tcPr marL="2860" marR="2860" marT="2860"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3</a:t>
                      </a:r>
                    </a:p>
                  </a:txBody>
                  <a:tcPr marL="2860" marR="2860" marT="2860" marB="0" anchor="ctr"/>
                </a:tc>
                <a:extLst>
                  <a:ext uri="{0D108BD9-81ED-4DB2-BD59-A6C34878D82A}">
                    <a16:rowId xmlns:a16="http://schemas.microsoft.com/office/drawing/2014/main" val="10005"/>
                  </a:ext>
                </a:extLst>
              </a:tr>
              <a:tr h="80807">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rPr>
                        <a:t>GSE120941</a:t>
                      </a:r>
                    </a:p>
                  </a:txBody>
                  <a:tcPr marL="6102" marR="6102" marT="6102" marB="0" anchor="ctr"/>
                </a:tc>
                <a:tc vMerge="1">
                  <a:txBody>
                    <a:bodyPr/>
                    <a:lstStyle/>
                    <a:p>
                      <a:pPr algn="ctr" fontAlgn="t"/>
                      <a:endParaRPr lang="en-US" altLang="zh-CN" sz="700" b="0" i="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Human Multiple Myeloma Celline ME-1</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FOXO1 KO vs Control </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10</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4</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6</a:t>
                      </a:r>
                    </a:p>
                  </a:txBody>
                  <a:tcPr marL="2860" marR="2860" marT="2860" marB="0" anchor="ctr"/>
                </a:tc>
                <a:extLst>
                  <a:ext uri="{0D108BD9-81ED-4DB2-BD59-A6C34878D82A}">
                    <a16:rowId xmlns:a16="http://schemas.microsoft.com/office/drawing/2014/main" val="10006"/>
                  </a:ext>
                </a:extLst>
              </a:tr>
              <a:tr h="70395">
                <a:tc>
                  <a:txBody>
                    <a:bodyPr/>
                    <a:lstStyle/>
                    <a:p>
                      <a:pPr algn="ctr" fontAlgn="ctr"/>
                      <a:r>
                        <a:rPr lang="en-US" altLang="zh-CN" sz="400" b="0" i="0" dirty="0">
                          <a:solidFill>
                            <a:srgbClr val="000000"/>
                          </a:solidFill>
                          <a:latin typeface="Arial Regular" panose="020B0604020202090204" charset="0"/>
                          <a:ea typeface="Arial Regular" panose="020B0604020202090204"/>
                          <a:cs typeface="Arial Regular" panose="020B0604020202090204" charset="0"/>
                          <a:sym typeface="+mn-ea"/>
                        </a:rPr>
                        <a:t>GSE171572</a:t>
                      </a:r>
                    </a:p>
                  </a:txBody>
                  <a:tcPr marL="6102" marR="6102" marT="6102" marB="0" anchor="ctr"/>
                </a:tc>
                <a:tc vMerge="1">
                  <a:txBody>
                    <a:bodyPr/>
                    <a:lstStyle/>
                    <a:p>
                      <a:pPr algn="ctr" fontAlgn="t"/>
                      <a:endParaRPr lang="en-US" altLang="zh-CN" sz="700" b="0" i="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Human Cell Line  MCF10A</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TP53(-/-) vs WT</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6</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5</a:t>
                      </a:r>
                    </a:p>
                  </a:txBody>
                  <a:tcPr marL="2860" marR="2860" marT="2860"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extLst>
                  <a:ext uri="{0D108BD9-81ED-4DB2-BD59-A6C34878D82A}">
                    <a16:rowId xmlns:a16="http://schemas.microsoft.com/office/drawing/2014/main" val="10009"/>
                  </a:ext>
                </a:extLst>
              </a:tr>
              <a:tr h="70395">
                <a:tc>
                  <a:txBody>
                    <a:bodyPr/>
                    <a:lstStyle/>
                    <a:p>
                      <a:pPr algn="ctr" fontAlgn="ctr">
                        <a:buNone/>
                      </a:pPr>
                      <a:r>
                        <a:rPr lang="en-US" altLang="zh-CN" sz="400" b="0" i="0" dirty="0">
                          <a:latin typeface="Arial Regular" panose="020B0604020202090204" charset="0"/>
                          <a:ea typeface="Arial Regular" panose="020B0604020202090204"/>
                          <a:cs typeface="Arial Regular" panose="020B0604020202090204" charset="0"/>
                        </a:rPr>
                        <a:t>GSE132327</a:t>
                      </a:r>
                    </a:p>
                  </a:txBody>
                  <a:tcPr marL="6102" marR="6102" marT="6102" marB="0" anchor="ctr"/>
                </a:tc>
                <a:tc vMerge="1">
                  <a:txBody>
                    <a:bodyPr/>
                    <a:lstStyle/>
                    <a:p>
                      <a:pPr algn="ctr" fontAlgn="t"/>
                      <a:endParaRPr lang="en-US" altLang="zh-CN" sz="700" b="0" i="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Human Gastric Cancer Cell line</a:t>
                      </a:r>
                    </a:p>
                  </a:txBody>
                  <a:tcPr marL="2860" marR="2860" marT="2860"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TP53(-/-) vs WT</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10"/>
                  </a:ext>
                </a:extLst>
              </a:tr>
              <a:tr h="107156">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GSE29988</a:t>
                      </a:r>
                    </a:p>
                  </a:txBody>
                  <a:tcPr marL="42863" marR="42863" marT="21431" marB="21431" anchor="ctr"/>
                </a:tc>
                <a:tc vMerge="1">
                  <a:txBody>
                    <a:bodyPr/>
                    <a:lstStyle/>
                    <a:p>
                      <a:pPr algn="ctr" fontAlgn="t"/>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r>
                        <a:rPr lang="en-US" altLang="zh-CN" sz="400" b="0" i="0" dirty="0">
                          <a:solidFill>
                            <a:srgbClr val="000000"/>
                          </a:solidFill>
                          <a:latin typeface="Arial Regular" panose="020B0604020202090204" charset="0"/>
                          <a:ea typeface="Arial Regular" panose="020B0604020202090204"/>
                          <a:cs typeface="Arial Regular" panose="020B0604020202090204" charset="0"/>
                        </a:rPr>
                        <a:t>Mouse Renal Neoplasia</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Hif1a/Fh1 KO vs Control</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9</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7</a:t>
                      </a:r>
                    </a:p>
                  </a:txBody>
                  <a:tcPr marL="2860" marR="2860" marT="2860" marB="0" anchor="ctr"/>
                </a:tc>
                <a:tc>
                  <a:txBody>
                    <a:bodyPr/>
                    <a:lstStyle/>
                    <a:p>
                      <a:pPr algn="ctr" fontAlgn="t"/>
                      <a:r>
                        <a:rPr lang="en-US" altLang="zh-CN" sz="400" b="0" i="0">
                          <a:solidFill>
                            <a:srgbClr val="000000"/>
                          </a:solidFill>
                          <a:latin typeface="Arial Regular" panose="020B0604020202090204" charset="0"/>
                          <a:ea typeface="Arial Regular" panose="020B0604020202090204"/>
                          <a:cs typeface="Arial Regular" panose="020B0604020202090204" charset="0"/>
                        </a:rPr>
                        <a:t>2</a:t>
                      </a:r>
                    </a:p>
                  </a:txBody>
                  <a:tcPr marL="2860" marR="2860" marT="2860" marB="0" anchor="ctr"/>
                </a:tc>
                <a:extLst>
                  <a:ext uri="{0D108BD9-81ED-4DB2-BD59-A6C34878D82A}">
                    <a16:rowId xmlns:a16="http://schemas.microsoft.com/office/drawing/2014/main" val="10011"/>
                  </a:ext>
                </a:extLst>
              </a:tr>
              <a:tr h="131447">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GSE196129</a:t>
                      </a:r>
                    </a:p>
                  </a:txBody>
                  <a:tcPr marL="42863" marR="42863" marT="21431" marB="21431" anchor="ctr"/>
                </a:tc>
                <a:tc vMerge="1">
                  <a:txBody>
                    <a:bodyPr/>
                    <a:lstStyle/>
                    <a:p>
                      <a:pPr algn="ctr" fontAlgn="t">
                        <a:buNone/>
                      </a:pPr>
                      <a:endParaRPr lang="en-US" altLang="zh-CN" sz="700" b="0" i="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Human Serum</a:t>
                      </a:r>
                    </a:p>
                  </a:txBody>
                  <a:tcPr marL="2860" marR="2860" marT="2860"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PBRM1 shRNA vs Off Target shRNA</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6</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5</a:t>
                      </a:r>
                    </a:p>
                  </a:txBody>
                  <a:tcPr marL="2860" marR="2860" marT="2860" marB="0" anchor="ctr"/>
                </a:tc>
                <a:extLst>
                  <a:ext uri="{0D108BD9-81ED-4DB2-BD59-A6C34878D82A}">
                    <a16:rowId xmlns:a16="http://schemas.microsoft.com/office/drawing/2014/main" val="10012"/>
                  </a:ext>
                </a:extLst>
              </a:tr>
              <a:tr h="131447">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GSE102806</a:t>
                      </a:r>
                    </a:p>
                  </a:txBody>
                  <a:tcPr marL="42863" marR="42863" marT="21431" marB="21431" anchor="ctr"/>
                </a:tc>
                <a:tc vMerge="1">
                  <a:txBody>
                    <a:bodyPr/>
                    <a:lstStyle/>
                    <a:p>
                      <a:pPr algn="ctr" fontAlgn="t">
                        <a:buNone/>
                      </a:pPr>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Human Clear Renal Cell Carcinoma Cell Line</a:t>
                      </a:r>
                    </a:p>
                  </a:txBody>
                  <a:tcPr marL="2860" marR="2860" marT="2860"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PBRM1 shRNA vs Off Target shRNA</a:t>
                      </a:r>
                    </a:p>
                  </a:txBody>
                  <a:tcPr marL="2860" marR="2860" marT="2860"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4</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2</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2</a:t>
                      </a:r>
                    </a:p>
                  </a:txBody>
                  <a:tcPr marL="2860" marR="2860" marT="2860" marB="0" anchor="ctr"/>
                </a:tc>
                <a:extLst>
                  <a:ext uri="{0D108BD9-81ED-4DB2-BD59-A6C34878D82A}">
                    <a16:rowId xmlns:a16="http://schemas.microsoft.com/office/drawing/2014/main" val="10013"/>
                  </a:ext>
                </a:extLst>
              </a:tr>
              <a:tr h="107156">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GSE227232</a:t>
                      </a:r>
                    </a:p>
                  </a:txBody>
                  <a:tcPr marL="42863" marR="42863" marT="21431" marB="21431" anchor="ctr"/>
                </a:tc>
                <a:tc vMerge="1">
                  <a:txBody>
                    <a:bodyPr/>
                    <a:lstStyle/>
                    <a:p>
                      <a:pPr algn="ctr" fontAlgn="t">
                        <a:buNone/>
                      </a:pPr>
                      <a:endParaRPr lang="en-US" altLang="zh-CN" sz="700" b="0" i="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Human HCT116 Cells</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NRF1 KD vs Control</a:t>
                      </a:r>
                    </a:p>
                  </a:txBody>
                  <a:tcPr marL="2860" marR="2860" marT="2860"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3</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3</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14"/>
                  </a:ext>
                </a:extLst>
              </a:tr>
              <a:tr h="107156">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GSE35124</a:t>
                      </a:r>
                    </a:p>
                  </a:txBody>
                  <a:tcPr marL="42863" marR="42863" marT="21431" marB="21431" anchor="ctr"/>
                </a:tc>
                <a:tc vMerge="1">
                  <a:txBody>
                    <a:bodyPr/>
                    <a:lstStyle/>
                    <a:p>
                      <a:pPr algn="ctr" fontAlgn="t">
                        <a:buNone/>
                      </a:pPr>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Mouse Liver</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NRF1 CKO vs Control</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13</a:t>
                      </a:r>
                    </a:p>
                  </a:txBody>
                  <a:tcPr marL="2860" marR="2860" marT="2860"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13</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extLst>
                  <a:ext uri="{0D108BD9-81ED-4DB2-BD59-A6C34878D82A}">
                    <a16:rowId xmlns:a16="http://schemas.microsoft.com/office/drawing/2014/main" val="10015"/>
                  </a:ext>
                </a:extLst>
              </a:tr>
              <a:tr h="131447">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GSE241066</a:t>
                      </a:r>
                    </a:p>
                  </a:txBody>
                  <a:tcPr marL="42863" marR="42863" marT="21431" marB="21431" anchor="ctr"/>
                </a:tc>
                <a:tc vMerge="1">
                  <a:txBody>
                    <a:bodyPr/>
                    <a:lstStyle/>
                    <a:p>
                      <a:pPr algn="ctr" fontAlgn="t">
                        <a:buNone/>
                      </a:pPr>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Human Esophageal Squamous Cell Carcinoma Cells</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si-KAT8 vs si-Nc</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11</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7</a:t>
                      </a:r>
                    </a:p>
                  </a:txBody>
                  <a:tcPr marL="2860" marR="2860" marT="2860"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4</a:t>
                      </a:r>
                    </a:p>
                  </a:txBody>
                  <a:tcPr marL="2860" marR="2860" marT="2860" marB="0" anchor="ctr"/>
                </a:tc>
                <a:extLst>
                  <a:ext uri="{0D108BD9-81ED-4DB2-BD59-A6C34878D82A}">
                    <a16:rowId xmlns:a16="http://schemas.microsoft.com/office/drawing/2014/main" val="10016"/>
                  </a:ext>
                </a:extLst>
              </a:tr>
              <a:tr h="107156">
                <a:tc>
                  <a:txBody>
                    <a:bodyPr/>
                    <a:lstStyle/>
                    <a:p>
                      <a:pPr algn="ctr">
                        <a:buNone/>
                      </a:pPr>
                      <a:r>
                        <a:rPr lang="en-US" altLang="zh-CN" sz="400" dirty="0">
                          <a:latin typeface="Arial Regular" panose="020B0604020202090204" charset="0"/>
                          <a:ea typeface="Arial Regular" panose="020B0604020202090204"/>
                          <a:cs typeface="Arial Regular" panose="020B0604020202090204" charset="0"/>
                        </a:rPr>
                        <a:t>GSE43940</a:t>
                      </a:r>
                    </a:p>
                  </a:txBody>
                  <a:tcPr marL="42863" marR="42863" marT="21431" marB="21431" anchor="ctr"/>
                </a:tc>
                <a:tc vMerge="1">
                  <a:txBody>
                    <a:bodyPr/>
                    <a:lstStyle/>
                    <a:p>
                      <a:pPr algn="ctr" fontAlgn="t">
                        <a:buNone/>
                      </a:pPr>
                      <a:endParaRPr lang="en-US" altLang="zh-CN" sz="700" b="0" i="0" dirty="0">
                        <a:solidFill>
                          <a:srgbClr val="000000"/>
                        </a:solidFill>
                        <a:latin typeface="Arial Regular" panose="020B0604020202090204" charset="0"/>
                        <a:ea typeface="Arial Regular" panose="020B0604020202090204"/>
                        <a:cs typeface="Arial Regular" panose="020B0604020202090204" charset="0"/>
                      </a:endParaRPr>
                    </a:p>
                  </a:txBody>
                  <a:tcPr marL="6101" marR="6101" marT="6101"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Mouse Embryonic Ureter</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TSHZ3 Lac2/Lac2 vs WT</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tc>
                  <a:txBody>
                    <a:bodyPr/>
                    <a:lstStyle/>
                    <a:p>
                      <a:pPr algn="ctr" fontAlgn="t">
                        <a:buNone/>
                      </a:pPr>
                      <a:r>
                        <a:rPr lang="en-US" altLang="zh-CN" sz="400" b="0" i="0">
                          <a:solidFill>
                            <a:srgbClr val="000000"/>
                          </a:solidFill>
                          <a:latin typeface="Arial Regular" panose="020B0604020202090204" charset="0"/>
                          <a:ea typeface="Arial Regular" panose="020B0604020202090204"/>
                          <a:cs typeface="Arial Regular" panose="020B0604020202090204" charset="0"/>
                        </a:rPr>
                        <a:t>0</a:t>
                      </a:r>
                    </a:p>
                  </a:txBody>
                  <a:tcPr marL="2860" marR="2860" marT="2860" marB="0" anchor="ctr"/>
                </a:tc>
                <a:tc>
                  <a:txBody>
                    <a:bodyPr/>
                    <a:lstStyle/>
                    <a:p>
                      <a:pPr algn="ctr" fontAlgn="t">
                        <a:buNone/>
                      </a:pPr>
                      <a:r>
                        <a:rPr lang="en-US" altLang="zh-CN" sz="400" b="0" i="0" dirty="0">
                          <a:solidFill>
                            <a:srgbClr val="000000"/>
                          </a:solidFill>
                          <a:latin typeface="Arial Regular" panose="020B0604020202090204" charset="0"/>
                          <a:ea typeface="Arial Regular" panose="020B0604020202090204"/>
                          <a:cs typeface="Arial Regular" panose="020B0604020202090204" charset="0"/>
                        </a:rPr>
                        <a:t>1</a:t>
                      </a:r>
                    </a:p>
                  </a:txBody>
                  <a:tcPr marL="2860" marR="2860" marT="2860" marB="0" anchor="ctr"/>
                </a:tc>
                <a:extLst>
                  <a:ext uri="{0D108BD9-81ED-4DB2-BD59-A6C34878D82A}">
                    <a16:rowId xmlns:a16="http://schemas.microsoft.com/office/drawing/2014/main" val="10017"/>
                  </a:ext>
                </a:extLst>
              </a:tr>
              <a:tr h="171450">
                <a:tc>
                  <a:txBody>
                    <a:bodyPr/>
                    <a:lstStyle/>
                    <a:p>
                      <a:pPr algn="ctr">
                        <a:buNone/>
                      </a:pPr>
                      <a:r>
                        <a:rPr lang="en-US" altLang="en-US" sz="400" dirty="0">
                          <a:latin typeface="Arial Regular" panose="020B0604020202090204" charset="0"/>
                          <a:cs typeface="Arial Regular" panose="020B0604020202090204" charset="0"/>
                        </a:rPr>
                        <a:t>GSE102870</a:t>
                      </a:r>
                    </a:p>
                  </a:txBody>
                  <a:tcPr marL="42863" marR="42863" marT="21431" marB="21431" anchor="ctr"/>
                </a:tc>
                <a:tc vMerge="1">
                  <a:txBody>
                    <a:bodyPr/>
                    <a:lstStyle/>
                    <a:p>
                      <a:pPr algn="ctr">
                        <a:buNone/>
                      </a:pPr>
                      <a:endParaRPr lang="en-US" altLang="en-US" sz="700" dirty="0">
                        <a:latin typeface="Arial Regular" panose="020B0604020202090204" charset="0"/>
                        <a:cs typeface="Arial Regular" panose="020B0604020202090204" charset="0"/>
                      </a:endParaRPr>
                    </a:p>
                  </a:txBody>
                  <a:tcPr anchor="ctr"/>
                </a:tc>
                <a:tc>
                  <a:txBody>
                    <a:bodyPr/>
                    <a:lstStyle/>
                    <a:p>
                      <a:pPr algn="ctr">
                        <a:buNone/>
                      </a:pPr>
                      <a:r>
                        <a:rPr lang="en-US" altLang="en-US" sz="400" dirty="0">
                          <a:latin typeface="Arial Regular" panose="020B0604020202090204" charset="0"/>
                          <a:cs typeface="Arial Regular" panose="020B0604020202090204" charset="0"/>
                        </a:rPr>
                        <a:t>Human IPSC-derived Hepatocytes</a:t>
                      </a:r>
                    </a:p>
                  </a:txBody>
                  <a:tcPr marL="42863" marR="42863" marT="21431" marB="21431" anchor="ctr"/>
                </a:tc>
                <a:tc>
                  <a:txBody>
                    <a:bodyPr/>
                    <a:lstStyle/>
                    <a:p>
                      <a:pPr algn="ctr">
                        <a:buNone/>
                      </a:pPr>
                      <a:r>
                        <a:rPr lang="en-US" altLang="en-US" sz="400" dirty="0">
                          <a:latin typeface="Arial Regular" panose="020B0604020202090204" charset="0"/>
                          <a:cs typeface="Arial Regular" panose="020B0604020202090204" charset="0"/>
                        </a:rPr>
                        <a:t>NR1H4 Homozygous Knockout vs WT</a:t>
                      </a:r>
                    </a:p>
                  </a:txBody>
                  <a:tcPr marL="42863" marR="42863" marT="21431" marB="21431" anchor="ctr"/>
                </a:tc>
                <a:tc>
                  <a:txBody>
                    <a:bodyPr/>
                    <a:lstStyle/>
                    <a:p>
                      <a:pPr algn="ctr">
                        <a:buNone/>
                      </a:pPr>
                      <a:r>
                        <a:rPr lang="en-US" altLang="en-US" sz="400" dirty="0">
                          <a:latin typeface="Arial Regular" panose="020B0604020202090204" charset="0"/>
                          <a:cs typeface="Arial Regular" panose="020B0604020202090204" charset="0"/>
                        </a:rPr>
                        <a:t>5</a:t>
                      </a:r>
                    </a:p>
                  </a:txBody>
                  <a:tcPr marL="42863" marR="42863" marT="21431" marB="21431" anchor="ctr"/>
                </a:tc>
                <a:tc>
                  <a:txBody>
                    <a:bodyPr/>
                    <a:lstStyle/>
                    <a:p>
                      <a:pPr algn="ctr">
                        <a:buNone/>
                      </a:pPr>
                      <a:r>
                        <a:rPr lang="en-US" altLang="en-US" sz="400" dirty="0">
                          <a:latin typeface="Arial Regular" panose="020B0604020202090204" charset="0"/>
                          <a:cs typeface="Arial Regular" panose="020B0604020202090204" charset="0"/>
                        </a:rPr>
                        <a:t>5</a:t>
                      </a:r>
                    </a:p>
                  </a:txBody>
                  <a:tcPr marL="42863" marR="42863" marT="21431" marB="21431" anchor="ctr"/>
                </a:tc>
                <a:tc>
                  <a:txBody>
                    <a:bodyPr/>
                    <a:lstStyle/>
                    <a:p>
                      <a:pPr algn="ctr">
                        <a:buNone/>
                      </a:pPr>
                      <a:r>
                        <a:rPr lang="en-US" altLang="en-US" sz="400" dirty="0">
                          <a:latin typeface="Arial Regular" panose="020B0604020202090204" charset="0"/>
                          <a:cs typeface="Arial Regular" panose="020B0604020202090204" charset="0"/>
                        </a:rPr>
                        <a:t>0</a:t>
                      </a:r>
                    </a:p>
                  </a:txBody>
                  <a:tcPr marL="42863" marR="42863" marT="21431" marB="21431" anchor="ctr"/>
                </a:tc>
                <a:extLst>
                  <a:ext uri="{0D108BD9-81ED-4DB2-BD59-A6C34878D82A}">
                    <a16:rowId xmlns:a16="http://schemas.microsoft.com/office/drawing/2014/main" val="10018"/>
                  </a:ext>
                </a:extLst>
              </a:tr>
              <a:tr h="105398">
                <a:tc gridSpan="3">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 of unique modulated Ligands</a:t>
                      </a:r>
                    </a:p>
                  </a:txBody>
                  <a:tcPr marL="6102" marR="6102" marT="6102"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gridSpan="4">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22 / 31</a:t>
                      </a:r>
                    </a:p>
                  </a:txBody>
                  <a:tcPr marL="2860" marR="2860" marT="2860"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extLst>
                  <a:ext uri="{0D108BD9-81ED-4DB2-BD59-A6C34878D82A}">
                    <a16:rowId xmlns:a16="http://schemas.microsoft.com/office/drawing/2014/main" val="924675125"/>
                  </a:ext>
                </a:extLst>
              </a:tr>
            </a:tbl>
          </a:graphicData>
        </a:graphic>
      </p:graphicFrame>
      <p:sp>
        <p:nvSpPr>
          <p:cNvPr id="12" name="TextBox 11">
            <a:extLst>
              <a:ext uri="{FF2B5EF4-FFF2-40B4-BE49-F238E27FC236}">
                <a16:creationId xmlns:a16="http://schemas.microsoft.com/office/drawing/2014/main" id="{660F27CF-00FD-F19D-A712-B2FA0AEF5464}"/>
              </a:ext>
            </a:extLst>
          </p:cNvPr>
          <p:cNvSpPr txBox="1"/>
          <p:nvPr/>
        </p:nvSpPr>
        <p:spPr>
          <a:xfrm>
            <a:off x="4557974" y="3932759"/>
            <a:ext cx="282450"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(C).</a:t>
            </a:r>
          </a:p>
        </p:txBody>
      </p:sp>
      <p:sp>
        <p:nvSpPr>
          <p:cNvPr id="2" name="TextBox 1">
            <a:extLst>
              <a:ext uri="{FF2B5EF4-FFF2-40B4-BE49-F238E27FC236}">
                <a16:creationId xmlns:a16="http://schemas.microsoft.com/office/drawing/2014/main" id="{3AE3EDFC-E6B6-2D0D-D53F-8F7C41EA9DCB}"/>
              </a:ext>
            </a:extLst>
          </p:cNvPr>
          <p:cNvSpPr txBox="1"/>
          <p:nvPr/>
        </p:nvSpPr>
        <p:spPr>
          <a:xfrm>
            <a:off x="4528768" y="54025"/>
            <a:ext cx="3088181" cy="611962"/>
          </a:xfrm>
          <a:prstGeom prst="rect">
            <a:avLst/>
          </a:prstGeom>
          <a:noFill/>
        </p:spPr>
        <p:txBody>
          <a:bodyPr wrap="square" rtlCol="0">
            <a:spAutoFit/>
          </a:bodyPr>
          <a:lstStyle/>
          <a:p>
            <a:pPr algn="just"/>
            <a:r>
              <a:rPr lang="en-US" sz="422" b="1" dirty="0" err="1">
                <a:latin typeface="Arial" panose="020B0604020202090204" pitchFamily="34" charset="0"/>
                <a:cs typeface="Arial" panose="020B0604020202090204" pitchFamily="34" charset="0"/>
              </a:rPr>
              <a:t>SFigure</a:t>
            </a:r>
            <a:r>
              <a:rPr lang="en-US" sz="422" b="1" dirty="0">
                <a:latin typeface="Arial" panose="020B0604020202090204" pitchFamily="34" charset="0"/>
                <a:cs typeface="Arial" panose="020B0604020202090204" pitchFamily="34" charset="0"/>
              </a:rPr>
              <a:t> 12. Distinct Expression Patterns of Known and Newly Identified Inhibitory APC ligands when ROS Related Regulator Transcription Factor was knockout. </a:t>
            </a:r>
            <a:r>
              <a:rPr lang="en-US" sz="422" dirty="0">
                <a:latin typeface="Arial" panose="020B0604020202090204" pitchFamily="34" charset="0"/>
                <a:cs typeface="Arial" panose="020B0604020202090204" pitchFamily="34" charset="0"/>
              </a:rPr>
              <a:t>(A) Systematic analysis of multiple GEO datasets revealed correlation between 31 well-established and 46 newly identified APC ligands in ROS related transcription factor KO GEO datasets. (B) Summary table of the 31 known inhibitory APC ligands, including the number of significantly (p &lt; 0.05) upregulated or downregulated genes in each GEO dataset. Detailed expression profiles of the 31 known inhibitory APC ligands across the GEO datasets summarized in </a:t>
            </a:r>
            <a:r>
              <a:rPr lang="en-US" sz="422" dirty="0" err="1">
                <a:latin typeface="Arial" panose="020B0604020202090204" pitchFamily="34" charset="0"/>
                <a:cs typeface="Arial" panose="020B0604020202090204" pitchFamily="34" charset="0"/>
              </a:rPr>
              <a:t>SFigure</a:t>
            </a:r>
            <a:r>
              <a:rPr lang="en-US" sz="422" dirty="0">
                <a:latin typeface="Arial" panose="020B0604020202090204" pitchFamily="34" charset="0"/>
                <a:cs typeface="Arial" panose="020B0604020202090204" pitchFamily="34" charset="0"/>
              </a:rPr>
              <a:t> 6A. (C) Summary table of the 46 newly identified inhibitory APC ligands, including the number of significantly (p &lt; 0.05) upregulated or downregulated genes in each GEO dataset. Detailed expression profiles of the 46 newly identified APC ligands across the GEO datasets summarized in </a:t>
            </a:r>
            <a:r>
              <a:rPr lang="en-US" sz="422" dirty="0" err="1">
                <a:latin typeface="Arial" panose="020B0604020202090204" pitchFamily="34" charset="0"/>
                <a:cs typeface="Arial" panose="020B0604020202090204" pitchFamily="34" charset="0"/>
              </a:rPr>
              <a:t>SFigure</a:t>
            </a:r>
            <a:r>
              <a:rPr lang="en-US" sz="422" dirty="0">
                <a:latin typeface="Arial" panose="020B0604020202090204" pitchFamily="34" charset="0"/>
                <a:cs typeface="Arial" panose="020B0604020202090204" pitchFamily="34" charset="0"/>
              </a:rPr>
              <a:t> 6B.</a:t>
            </a:r>
          </a:p>
        </p:txBody>
      </p:sp>
      <p:graphicFrame>
        <p:nvGraphicFramePr>
          <p:cNvPr id="5" name="Table 4">
            <a:extLst>
              <a:ext uri="{FF2B5EF4-FFF2-40B4-BE49-F238E27FC236}">
                <a16:creationId xmlns:a16="http://schemas.microsoft.com/office/drawing/2014/main" id="{697DF2AC-D01E-0F6C-C708-D35049F02DE8}"/>
              </a:ext>
            </a:extLst>
          </p:cNvPr>
          <p:cNvGraphicFramePr>
            <a:graphicFrameLocks noGrp="1"/>
          </p:cNvGraphicFramePr>
          <p:nvPr>
            <p:custDataLst>
              <p:tags r:id="rId2"/>
            </p:custDataLst>
          </p:nvPr>
        </p:nvGraphicFramePr>
        <p:xfrm>
          <a:off x="4557974" y="4092793"/>
          <a:ext cx="3029766" cy="1933618"/>
        </p:xfrm>
        <a:graphic>
          <a:graphicData uri="http://schemas.openxmlformats.org/drawingml/2006/table">
            <a:tbl>
              <a:tblPr firstRow="1">
                <a:tableStyleId>{3B4B98B0-60AC-42C2-AFA5-B58CD77FA1E5}</a:tableStyleId>
              </a:tblPr>
              <a:tblGrid>
                <a:gridCol w="461108">
                  <a:extLst>
                    <a:ext uri="{9D8B030D-6E8A-4147-A177-3AD203B41FA5}">
                      <a16:colId xmlns:a16="http://schemas.microsoft.com/office/drawing/2014/main" val="20000"/>
                    </a:ext>
                  </a:extLst>
                </a:gridCol>
                <a:gridCol w="403920">
                  <a:extLst>
                    <a:ext uri="{9D8B030D-6E8A-4147-A177-3AD203B41FA5}">
                      <a16:colId xmlns:a16="http://schemas.microsoft.com/office/drawing/2014/main" val="20001"/>
                    </a:ext>
                  </a:extLst>
                </a:gridCol>
                <a:gridCol w="825703">
                  <a:extLst>
                    <a:ext uri="{9D8B030D-6E8A-4147-A177-3AD203B41FA5}">
                      <a16:colId xmlns:a16="http://schemas.microsoft.com/office/drawing/2014/main" val="20002"/>
                    </a:ext>
                  </a:extLst>
                </a:gridCol>
                <a:gridCol w="833926">
                  <a:extLst>
                    <a:ext uri="{9D8B030D-6E8A-4147-A177-3AD203B41FA5}">
                      <a16:colId xmlns:a16="http://schemas.microsoft.com/office/drawing/2014/main" val="20003"/>
                    </a:ext>
                  </a:extLst>
                </a:gridCol>
                <a:gridCol w="138743">
                  <a:extLst>
                    <a:ext uri="{9D8B030D-6E8A-4147-A177-3AD203B41FA5}">
                      <a16:colId xmlns:a16="http://schemas.microsoft.com/office/drawing/2014/main" val="20004"/>
                    </a:ext>
                  </a:extLst>
                </a:gridCol>
                <a:gridCol w="189195">
                  <a:extLst>
                    <a:ext uri="{9D8B030D-6E8A-4147-A177-3AD203B41FA5}">
                      <a16:colId xmlns:a16="http://schemas.microsoft.com/office/drawing/2014/main" val="20005"/>
                    </a:ext>
                  </a:extLst>
                </a:gridCol>
                <a:gridCol w="177169">
                  <a:extLst>
                    <a:ext uri="{9D8B030D-6E8A-4147-A177-3AD203B41FA5}">
                      <a16:colId xmlns:a16="http://schemas.microsoft.com/office/drawing/2014/main" val="20006"/>
                    </a:ext>
                  </a:extLst>
                </a:gridCol>
              </a:tblGrid>
              <a:tr h="263277">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46 </a:t>
                      </a:r>
                      <a:r>
                        <a:rPr lang="en-US" altLang="zh-CN" sz="400" b="0" i="0" dirty="0" err="1">
                          <a:solidFill>
                            <a:schemeClr val="tx1"/>
                          </a:solidFill>
                          <a:latin typeface="Arial" panose="020B0604020202090204" pitchFamily="34" charset="0"/>
                          <a:ea typeface="Arial Regular" panose="020B0604020202090204"/>
                          <a:cs typeface="Arial" panose="020B0604020202090204" pitchFamily="34" charset="0"/>
                        </a:rPr>
                        <a:t>UnKnown</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 APC ligands </a:t>
                      </a:r>
                    </a:p>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Gene Expression Omnibus (GEO)</a:t>
                      </a: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Features</a:t>
                      </a: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Source Name</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Experimental Conditions/ Group Comparison</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P&lt;=0.05</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(#)Upregulation </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(#)Downregulation</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0"/>
                  </a:ext>
                </a:extLst>
              </a:tr>
              <a:tr h="131447">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GSE75452</a:t>
                      </a:r>
                    </a:p>
                  </a:txBody>
                  <a:tcPr marL="6102" marR="6102" marT="6102" marB="0" anchor="ctr"/>
                </a:tc>
                <a:tc rowSpan="14">
                  <a:txBody>
                    <a:bodyPr/>
                    <a:lstStyle/>
                    <a:p>
                      <a:pPr algn="ctr" fontAlgn="t"/>
                      <a:r>
                        <a:rPr lang="en-US" sz="400" dirty="0">
                          <a:latin typeface="Arial" panose="020B0604020202090204" pitchFamily="34" charset="0"/>
                          <a:cs typeface="Arial" panose="020B0604020202090204" pitchFamily="34" charset="0"/>
                        </a:rPr>
                        <a:t>Knockout of ROS-related transcription factors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Human Lung Cancer Cell Line(A549)</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NFE2L2 siRNA vs Ctrl siRNA</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14</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8</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6</a:t>
                      </a:r>
                    </a:p>
                  </a:txBody>
                  <a:tcPr marL="2860" marR="2860" marT="2860" marB="0" anchor="ctr"/>
                </a:tc>
                <a:extLst>
                  <a:ext uri="{0D108BD9-81ED-4DB2-BD59-A6C34878D82A}">
                    <a16:rowId xmlns:a16="http://schemas.microsoft.com/office/drawing/2014/main" val="10001"/>
                  </a:ext>
                </a:extLst>
              </a:tr>
              <a:tr h="131447">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GSE234443</a:t>
                      </a: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Human Epitheliad Cell</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Foxm1 siRNA RPTEC vs Negative Control siRNA RPTEC</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9</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extLst>
                  <a:ext uri="{0D108BD9-81ED-4DB2-BD59-A6C34878D82A}">
                    <a16:rowId xmlns:a16="http://schemas.microsoft.com/office/drawing/2014/main" val="10002"/>
                  </a:ext>
                </a:extLst>
              </a:tr>
              <a:tr h="70395">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GSE255410</a:t>
                      </a: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Human Primary  T Cells</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CD19-FOXO1 KO vs CD19-AAVS</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6</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extLst>
                  <a:ext uri="{0D108BD9-81ED-4DB2-BD59-A6C34878D82A}">
                    <a16:rowId xmlns:a16="http://schemas.microsoft.com/office/drawing/2014/main" val="10005"/>
                  </a:ext>
                </a:extLst>
              </a:tr>
              <a:tr h="131447">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GSE120941</a:t>
                      </a: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Human Multiple Myeloma Celline ME-1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FOXO1 KO vs Control </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7</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5</a:t>
                      </a:r>
                    </a:p>
                  </a:txBody>
                  <a:tcPr marL="2860" marR="2860" marT="2860" marB="0" anchor="ctr"/>
                </a:tc>
                <a:extLst>
                  <a:ext uri="{0D108BD9-81ED-4DB2-BD59-A6C34878D82A}">
                    <a16:rowId xmlns:a16="http://schemas.microsoft.com/office/drawing/2014/main" val="10006"/>
                  </a:ext>
                </a:extLst>
              </a:tr>
              <a:tr h="70395">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sym typeface="+mn-ea"/>
                        </a:rPr>
                        <a:t>GSE171572</a:t>
                      </a: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Human Cell Line  MCF10A</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TP53(-/-) vs WT</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9</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extLst>
                  <a:ext uri="{0D108BD9-81ED-4DB2-BD59-A6C34878D82A}">
                    <a16:rowId xmlns:a16="http://schemas.microsoft.com/office/drawing/2014/main" val="10009"/>
                  </a:ext>
                </a:extLst>
              </a:tr>
              <a:tr h="70395">
                <a:tc>
                  <a:txBody>
                    <a:bodyPr/>
                    <a:lstStyle/>
                    <a:p>
                      <a:pPr algn="ctr" fontAlgn="ctr">
                        <a:buNone/>
                      </a:pPr>
                      <a:r>
                        <a:rPr lang="en-US" altLang="zh-CN" sz="400" b="0" i="0" dirty="0">
                          <a:latin typeface="Arial" panose="020B0604020202090204" pitchFamily="34" charset="0"/>
                          <a:ea typeface="Arial Regular" panose="020B0604020202090204"/>
                          <a:cs typeface="Arial" panose="020B0604020202090204" pitchFamily="34" charset="0"/>
                        </a:rPr>
                        <a:t>GSE132327</a:t>
                      </a:r>
                    </a:p>
                  </a:txBody>
                  <a:tcPr marL="6102" marR="6102" marT="6102" marB="0" anchor="ctr"/>
                </a:tc>
                <a:tc vMerge="1">
                  <a:txBody>
                    <a:bodyPr/>
                    <a:lstStyle/>
                    <a:p>
                      <a:endParaRPr lang="en-US"/>
                    </a:p>
                  </a:txBody>
                  <a:tcPr marL="6101" marR="6101" marT="6101"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Human Gastric Cancer Cell line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TP53(-/-) vs WT</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5</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extLst>
                  <a:ext uri="{0D108BD9-81ED-4DB2-BD59-A6C34878D82A}">
                    <a16:rowId xmlns:a16="http://schemas.microsoft.com/office/drawing/2014/main" val="10010"/>
                  </a:ext>
                </a:extLst>
              </a:tr>
              <a:tr h="107156">
                <a:tc>
                  <a:txBody>
                    <a:bodyPr/>
                    <a:lstStyle/>
                    <a:p>
                      <a:pPr algn="ctr">
                        <a:buNone/>
                      </a:pPr>
                      <a:r>
                        <a:rPr lang="en-US" altLang="zh-CN" sz="400" dirty="0">
                          <a:latin typeface="Arial" panose="020B0604020202090204" pitchFamily="34" charset="0"/>
                          <a:ea typeface="Arial Regular" panose="020B0604020202090204"/>
                          <a:cs typeface="Arial" panose="020B0604020202090204" pitchFamily="34" charset="0"/>
                        </a:rPr>
                        <a:t>GSE29988</a:t>
                      </a:r>
                    </a:p>
                  </a:txBody>
                  <a:tcPr marL="42863" marR="42863" marT="21431" marB="21431" anchor="ctr"/>
                </a:tc>
                <a:tc vMerge="1">
                  <a:txBody>
                    <a:bodyPr/>
                    <a:lstStyle/>
                    <a:p>
                      <a:endParaRPr lang="en-US"/>
                    </a:p>
                  </a:txBody>
                  <a:tcPr marL="6101" marR="6101" marT="6101"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Mouse Renal Neoplasia</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Hif1a/Fh1 KO vs Control</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16</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13</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a:t>
                      </a:r>
                    </a:p>
                  </a:txBody>
                  <a:tcPr marL="2860" marR="2860" marT="2860" marB="0" anchor="ctr"/>
                </a:tc>
                <a:extLst>
                  <a:ext uri="{0D108BD9-81ED-4DB2-BD59-A6C34878D82A}">
                    <a16:rowId xmlns:a16="http://schemas.microsoft.com/office/drawing/2014/main" val="10011"/>
                  </a:ext>
                </a:extLst>
              </a:tr>
              <a:tr h="131447">
                <a:tc>
                  <a:txBody>
                    <a:bodyPr/>
                    <a:lstStyle/>
                    <a:p>
                      <a:pPr algn="ctr">
                        <a:buNone/>
                      </a:pPr>
                      <a:r>
                        <a:rPr lang="en-US" altLang="zh-CN" sz="400" dirty="0">
                          <a:latin typeface="Arial" panose="020B0604020202090204" pitchFamily="34" charset="0"/>
                          <a:ea typeface="Arial Regular" panose="020B0604020202090204"/>
                          <a:cs typeface="Arial" panose="020B0604020202090204" pitchFamily="34" charset="0"/>
                        </a:rPr>
                        <a:t>GSE196129</a:t>
                      </a:r>
                    </a:p>
                  </a:txBody>
                  <a:tcPr marL="42863" marR="42863" marT="21431" marB="21431" anchor="ctr"/>
                </a:tc>
                <a:tc vMerge="1">
                  <a:txBody>
                    <a:bodyPr/>
                    <a:lstStyle/>
                    <a:p>
                      <a:endParaRPr lang="en-US"/>
                    </a:p>
                  </a:txBody>
                  <a:tcPr marL="6101" marR="6101" marT="6101" marB="0" anchor="ctr"/>
                </a:tc>
                <a:tc>
                  <a:txBody>
                    <a:bodyPr/>
                    <a:lstStyle/>
                    <a:p>
                      <a:pPr algn="ctr" fontAlgn="t">
                        <a:buNone/>
                      </a:pP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Human Serum</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PBRM1 shRNA vs Off Target shRNA</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21</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10</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a:t>
                      </a:r>
                    </a:p>
                  </a:txBody>
                  <a:tcPr marL="2860" marR="2860" marT="2860" marB="0" anchor="ctr"/>
                </a:tc>
                <a:extLst>
                  <a:ext uri="{0D108BD9-81ED-4DB2-BD59-A6C34878D82A}">
                    <a16:rowId xmlns:a16="http://schemas.microsoft.com/office/drawing/2014/main" val="10012"/>
                  </a:ext>
                </a:extLst>
              </a:tr>
              <a:tr h="131447">
                <a:tc>
                  <a:txBody>
                    <a:bodyPr/>
                    <a:lstStyle/>
                    <a:p>
                      <a:pPr algn="ctr">
                        <a:buNone/>
                      </a:pPr>
                      <a:r>
                        <a:rPr lang="en-US" altLang="zh-CN" sz="400" dirty="0">
                          <a:latin typeface="Arial" panose="020B0604020202090204" pitchFamily="34" charset="0"/>
                          <a:ea typeface="Arial Regular" panose="020B0604020202090204"/>
                          <a:cs typeface="Arial" panose="020B0604020202090204" pitchFamily="34" charset="0"/>
                        </a:rPr>
                        <a:t>GSE102806</a:t>
                      </a:r>
                    </a:p>
                  </a:txBody>
                  <a:tcPr marL="42863" marR="42863" marT="21431" marB="21431" anchor="ctr"/>
                </a:tc>
                <a:tc vMerge="1">
                  <a:txBody>
                    <a:bodyPr/>
                    <a:lstStyle/>
                    <a:p>
                      <a:endParaRPr lang="en-US"/>
                    </a:p>
                  </a:txBody>
                  <a:tcPr marL="6101" marR="6101" marT="6101"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Human Clear Renal Cell Carcinoma Cell Line</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PBRM1 shRNA vs Off Target shRNA</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6</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extLst>
                  <a:ext uri="{0D108BD9-81ED-4DB2-BD59-A6C34878D82A}">
                    <a16:rowId xmlns:a16="http://schemas.microsoft.com/office/drawing/2014/main" val="10013"/>
                  </a:ext>
                </a:extLst>
              </a:tr>
              <a:tr h="107156">
                <a:tc>
                  <a:txBody>
                    <a:bodyPr/>
                    <a:lstStyle/>
                    <a:p>
                      <a:pPr algn="ctr">
                        <a:buNone/>
                      </a:pPr>
                      <a:r>
                        <a:rPr lang="en-US" altLang="zh-CN" sz="400" dirty="0">
                          <a:latin typeface="Arial" panose="020B0604020202090204" pitchFamily="34" charset="0"/>
                          <a:ea typeface="Arial Regular" panose="020B0604020202090204"/>
                          <a:cs typeface="Arial" panose="020B0604020202090204" pitchFamily="34" charset="0"/>
                        </a:rPr>
                        <a:t>GSE227232</a:t>
                      </a:r>
                    </a:p>
                  </a:txBody>
                  <a:tcPr marL="42863" marR="42863" marT="21431" marB="21431" anchor="ctr"/>
                </a:tc>
                <a:tc vMerge="1">
                  <a:txBody>
                    <a:bodyPr/>
                    <a:lstStyle/>
                    <a:p>
                      <a:endParaRPr lang="en-US"/>
                    </a:p>
                  </a:txBody>
                  <a:tcPr marL="6101" marR="6101" marT="6101" marB="0" anchor="ctr"/>
                </a:tc>
                <a:tc>
                  <a:txBody>
                    <a:bodyPr/>
                    <a:lstStyle/>
                    <a:p>
                      <a:pPr algn="ctr" fontAlgn="t">
                        <a:buNone/>
                      </a:pP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Human HCT116 Cells</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NRF1 KD vs Control</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5</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5</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extLst>
                  <a:ext uri="{0D108BD9-81ED-4DB2-BD59-A6C34878D82A}">
                    <a16:rowId xmlns:a16="http://schemas.microsoft.com/office/drawing/2014/main" val="10014"/>
                  </a:ext>
                </a:extLst>
              </a:tr>
              <a:tr h="107156">
                <a:tc>
                  <a:txBody>
                    <a:bodyPr/>
                    <a:lstStyle/>
                    <a:p>
                      <a:pPr algn="ctr">
                        <a:buNone/>
                      </a:pPr>
                      <a:r>
                        <a:rPr lang="en-US" altLang="zh-CN" sz="400" dirty="0">
                          <a:latin typeface="Arial" panose="020B0604020202090204" pitchFamily="34" charset="0"/>
                          <a:ea typeface="Arial Regular" panose="020B0604020202090204"/>
                          <a:cs typeface="Arial" panose="020B0604020202090204" pitchFamily="34" charset="0"/>
                        </a:rPr>
                        <a:t>GSE35124</a:t>
                      </a:r>
                    </a:p>
                  </a:txBody>
                  <a:tcPr marL="42863" marR="42863" marT="21431" marB="21431" anchor="ctr"/>
                </a:tc>
                <a:tc vMerge="1">
                  <a:txBody>
                    <a:bodyPr/>
                    <a:lstStyle/>
                    <a:p>
                      <a:endParaRPr lang="en-US"/>
                    </a:p>
                  </a:txBody>
                  <a:tcPr marL="6101" marR="6101" marT="6101"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Mouse Liver</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NRF1 CKO vs Control</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33</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33</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extLst>
                  <a:ext uri="{0D108BD9-81ED-4DB2-BD59-A6C34878D82A}">
                    <a16:rowId xmlns:a16="http://schemas.microsoft.com/office/drawing/2014/main" val="10015"/>
                  </a:ext>
                </a:extLst>
              </a:tr>
              <a:tr h="131447">
                <a:tc>
                  <a:txBody>
                    <a:bodyPr/>
                    <a:lstStyle/>
                    <a:p>
                      <a:pPr algn="ctr">
                        <a:buNone/>
                      </a:pPr>
                      <a:r>
                        <a:rPr lang="en-US" altLang="zh-CN" sz="400" dirty="0">
                          <a:latin typeface="Arial" panose="020B0604020202090204" pitchFamily="34" charset="0"/>
                          <a:ea typeface="Arial Regular" panose="020B0604020202090204"/>
                          <a:cs typeface="Arial" panose="020B0604020202090204" pitchFamily="34" charset="0"/>
                        </a:rPr>
                        <a:t>GSE241066</a:t>
                      </a:r>
                    </a:p>
                  </a:txBody>
                  <a:tcPr marL="42863" marR="42863" marT="21431" marB="21431" anchor="ctr"/>
                </a:tc>
                <a:tc vMerge="1">
                  <a:txBody>
                    <a:bodyPr/>
                    <a:lstStyle/>
                    <a:p>
                      <a:endParaRPr lang="en-US"/>
                    </a:p>
                  </a:txBody>
                  <a:tcPr marL="6101" marR="6101" marT="6101" marB="0" anchor="ctr"/>
                </a:tc>
                <a:tc>
                  <a:txBody>
                    <a:bodyPr/>
                    <a:lstStyle/>
                    <a:p>
                      <a:pPr algn="ctr" fontAlgn="t">
                        <a:buNone/>
                      </a:pP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Human Esophageal Squamous Cell Carcinoma Cells</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si-KAT8 vs si-Nc</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27</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14</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13</a:t>
                      </a:r>
                    </a:p>
                  </a:txBody>
                  <a:tcPr marL="2860" marR="2860" marT="2860" marB="0" anchor="ctr"/>
                </a:tc>
                <a:extLst>
                  <a:ext uri="{0D108BD9-81ED-4DB2-BD59-A6C34878D82A}">
                    <a16:rowId xmlns:a16="http://schemas.microsoft.com/office/drawing/2014/main" val="10016"/>
                  </a:ext>
                </a:extLst>
              </a:tr>
              <a:tr h="107156">
                <a:tc>
                  <a:txBody>
                    <a:bodyPr/>
                    <a:lstStyle/>
                    <a:p>
                      <a:pPr algn="ctr">
                        <a:buNone/>
                      </a:pPr>
                      <a:r>
                        <a:rPr lang="en-US" altLang="zh-CN" sz="400" dirty="0">
                          <a:latin typeface="Arial" panose="020B0604020202090204" pitchFamily="34" charset="0"/>
                          <a:ea typeface="Arial Regular" panose="020B0604020202090204"/>
                          <a:cs typeface="Arial" panose="020B0604020202090204" pitchFamily="34" charset="0"/>
                        </a:rPr>
                        <a:t>GSE43940</a:t>
                      </a:r>
                    </a:p>
                  </a:txBody>
                  <a:tcPr marL="42863" marR="42863" marT="21431" marB="21431" anchor="ctr"/>
                </a:tc>
                <a:tc vMerge="1">
                  <a:txBody>
                    <a:bodyPr/>
                    <a:lstStyle/>
                    <a:p>
                      <a:endParaRPr lang="en-US"/>
                    </a:p>
                  </a:txBody>
                  <a:tcPr marL="6101" marR="6101" marT="6101" marB="0" anchor="ctr"/>
                </a:tc>
                <a:tc>
                  <a:txBody>
                    <a:bodyPr/>
                    <a:lstStyle/>
                    <a:p>
                      <a:pPr algn="ctr" fontAlgn="t">
                        <a:buNone/>
                      </a:pP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Embryonic Ureter</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TSHZ3 Lac2/Lac2 vs WT</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buNone/>
                      </a:pP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extLst>
                  <a:ext uri="{0D108BD9-81ED-4DB2-BD59-A6C34878D82A}">
                    <a16:rowId xmlns:a16="http://schemas.microsoft.com/office/drawing/2014/main" val="10017"/>
                  </a:ext>
                </a:extLst>
              </a:tr>
              <a:tr h="171450">
                <a:tc>
                  <a:txBody>
                    <a:bodyPr/>
                    <a:lstStyle/>
                    <a:p>
                      <a:pPr algn="ctr">
                        <a:buNone/>
                      </a:pPr>
                      <a:r>
                        <a:rPr lang="en-US" altLang="en-US" sz="400" dirty="0">
                          <a:latin typeface="Arial" panose="020B0604020202090204" pitchFamily="34" charset="0"/>
                          <a:cs typeface="Arial" panose="020B0604020202090204" pitchFamily="34" charset="0"/>
                        </a:rPr>
                        <a:t>GSE102870</a:t>
                      </a:r>
                    </a:p>
                  </a:txBody>
                  <a:tcPr marL="42863" marR="42863" marT="21431" marB="21431" anchor="ctr"/>
                </a:tc>
                <a:tc vMerge="1">
                  <a:txBody>
                    <a:bodyPr/>
                    <a:lstStyle/>
                    <a:p>
                      <a:endParaRPr lang="en-US"/>
                    </a:p>
                  </a:txBody>
                  <a:tcPr anchor="ctr"/>
                </a:tc>
                <a:tc>
                  <a:txBody>
                    <a:bodyPr/>
                    <a:lstStyle/>
                    <a:p>
                      <a:pPr algn="ctr">
                        <a:buNone/>
                      </a:pPr>
                      <a:r>
                        <a:rPr lang="en-US" altLang="en-US" sz="400" dirty="0">
                          <a:latin typeface="Arial" panose="020B0604020202090204" pitchFamily="34" charset="0"/>
                          <a:cs typeface="Arial" panose="020B0604020202090204" pitchFamily="34" charset="0"/>
                        </a:rPr>
                        <a:t>Human IPSC-derived Hepatocytes</a:t>
                      </a:r>
                    </a:p>
                  </a:txBody>
                  <a:tcPr marL="42863" marR="42863" marT="21431" marB="21431" anchor="ctr"/>
                </a:tc>
                <a:tc>
                  <a:txBody>
                    <a:bodyPr/>
                    <a:lstStyle/>
                    <a:p>
                      <a:pPr algn="ctr">
                        <a:buNone/>
                      </a:pPr>
                      <a:r>
                        <a:rPr lang="en-US" altLang="en-US" sz="400" dirty="0">
                          <a:latin typeface="Arial" panose="020B0604020202090204" pitchFamily="34" charset="0"/>
                          <a:cs typeface="Arial" panose="020B0604020202090204" pitchFamily="34" charset="0"/>
                        </a:rPr>
                        <a:t>NR1H4 Homozygous Knockout vs WT</a:t>
                      </a:r>
                    </a:p>
                  </a:txBody>
                  <a:tcPr marL="42863" marR="42863" marT="21431" marB="21431" anchor="ctr"/>
                </a:tc>
                <a:tc>
                  <a:txBody>
                    <a:bodyPr/>
                    <a:lstStyle/>
                    <a:p>
                      <a:pPr algn="ctr">
                        <a:buNone/>
                      </a:pPr>
                      <a:r>
                        <a:rPr lang="en-US" altLang="en-US" sz="400" dirty="0">
                          <a:latin typeface="Arial" panose="020B0604020202090204" pitchFamily="34" charset="0"/>
                          <a:cs typeface="Arial" panose="020B0604020202090204" pitchFamily="34" charset="0"/>
                        </a:rPr>
                        <a:t>9  </a:t>
                      </a:r>
                    </a:p>
                  </a:txBody>
                  <a:tcPr marL="42863" marR="42863" marT="21431" marB="21431" anchor="ctr"/>
                </a:tc>
                <a:tc>
                  <a:txBody>
                    <a:bodyPr/>
                    <a:lstStyle/>
                    <a:p>
                      <a:pPr algn="ctr">
                        <a:buNone/>
                      </a:pPr>
                      <a:r>
                        <a:rPr lang="en-US" altLang="en-US" sz="400" dirty="0">
                          <a:latin typeface="Arial" panose="020B0604020202090204" pitchFamily="34" charset="0"/>
                          <a:cs typeface="Arial" panose="020B0604020202090204" pitchFamily="34" charset="0"/>
                        </a:rPr>
                        <a:t>5    </a:t>
                      </a:r>
                    </a:p>
                  </a:txBody>
                  <a:tcPr marL="42863" marR="42863" marT="21431" marB="21431" anchor="ctr"/>
                </a:tc>
                <a:tc>
                  <a:txBody>
                    <a:bodyPr/>
                    <a:lstStyle/>
                    <a:p>
                      <a:pPr algn="ctr">
                        <a:buNone/>
                      </a:pPr>
                      <a:r>
                        <a:rPr lang="en-US" altLang="en-US" sz="400" dirty="0">
                          <a:latin typeface="Arial" panose="020B0604020202090204" pitchFamily="34" charset="0"/>
                          <a:cs typeface="Arial" panose="020B0604020202090204" pitchFamily="34" charset="0"/>
                        </a:rPr>
                        <a:t>4    </a:t>
                      </a:r>
                    </a:p>
                  </a:txBody>
                  <a:tcPr marL="42863" marR="42863" marT="21431" marB="21431" anchor="ctr"/>
                </a:tc>
                <a:extLst>
                  <a:ext uri="{0D108BD9-81ED-4DB2-BD59-A6C34878D82A}">
                    <a16:rowId xmlns:a16="http://schemas.microsoft.com/office/drawing/2014/main" val="10018"/>
                  </a:ext>
                </a:extLst>
              </a:tr>
              <a:tr h="70395">
                <a:tc gridSpan="3">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 of unique modulated Ligands</a:t>
                      </a:r>
                    </a:p>
                  </a:txBody>
                  <a:tcPr marL="6102" marR="6102" marT="6102"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gridSpan="4">
                  <a:txBody>
                    <a:bodyPr/>
                    <a:lstStyle/>
                    <a:p>
                      <a:pPr algn="ctr" fontAlgn="t"/>
                      <a:r>
                        <a:rPr lang="en-US" altLang="zh-CN" sz="400" b="0" i="0">
                          <a:latin typeface="Arial" panose="020B0604020202020204" pitchFamily="34" charset="0"/>
                          <a:ea typeface="Arial Regular" panose="020B0604020202090204"/>
                          <a:cs typeface="Arial" panose="020B0604020202020204" pitchFamily="34" charset="0"/>
                        </a:rPr>
                        <a:t>46 /46</a:t>
                      </a:r>
                      <a:endParaRPr lang="en-US" altLang="zh-CN" sz="400" b="0" i="0" dirty="0">
                        <a:latin typeface="Arial" panose="020B0604020202020204" pitchFamily="34" charset="0"/>
                        <a:ea typeface="Arial Regular" panose="020B0604020202090204"/>
                        <a:cs typeface="Arial" panose="020B0604020202020204" pitchFamily="34" charset="0"/>
                      </a:endParaRPr>
                    </a:p>
                  </a:txBody>
                  <a:tcPr marL="2860" marR="2860" marT="2860"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extLst>
                  <a:ext uri="{0D108BD9-81ED-4DB2-BD59-A6C34878D82A}">
                    <a16:rowId xmlns:a16="http://schemas.microsoft.com/office/drawing/2014/main" val="799792640"/>
                  </a:ext>
                </a:extLst>
              </a:tr>
            </a:tbl>
          </a:graphicData>
        </a:graphic>
      </p:graphicFrame>
      <p:pic>
        <p:nvPicPr>
          <p:cNvPr id="4" name="Picture 3">
            <a:extLst>
              <a:ext uri="{FF2B5EF4-FFF2-40B4-BE49-F238E27FC236}">
                <a16:creationId xmlns:a16="http://schemas.microsoft.com/office/drawing/2014/main" id="{95E9EBD6-7F1A-D516-3985-3E465A8E961B}"/>
              </a:ext>
            </a:extLst>
          </p:cNvPr>
          <p:cNvPicPr>
            <a:picLocks noChangeAspect="1"/>
          </p:cNvPicPr>
          <p:nvPr/>
        </p:nvPicPr>
        <p:blipFill>
          <a:blip r:embed="rId4"/>
          <a:stretch>
            <a:fillRect/>
          </a:stretch>
        </p:blipFill>
        <p:spPr>
          <a:xfrm>
            <a:off x="4581269" y="754263"/>
            <a:ext cx="1356432" cy="1171285"/>
          </a:xfrm>
          <a:prstGeom prst="rect">
            <a:avLst/>
          </a:prstGeom>
        </p:spPr>
      </p:pic>
      <p:pic>
        <p:nvPicPr>
          <p:cNvPr id="9" name="Picture 8">
            <a:extLst>
              <a:ext uri="{FF2B5EF4-FFF2-40B4-BE49-F238E27FC236}">
                <a16:creationId xmlns:a16="http://schemas.microsoft.com/office/drawing/2014/main" id="{A51B5122-4A38-2787-D760-2C49DF07DDA0}"/>
              </a:ext>
            </a:extLst>
          </p:cNvPr>
          <p:cNvPicPr>
            <a:picLocks noChangeAspect="1"/>
          </p:cNvPicPr>
          <p:nvPr/>
        </p:nvPicPr>
        <p:blipFill>
          <a:blip r:embed="rId5"/>
          <a:stretch>
            <a:fillRect/>
          </a:stretch>
        </p:blipFill>
        <p:spPr>
          <a:xfrm>
            <a:off x="5969594" y="686189"/>
            <a:ext cx="1641137" cy="123974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6781331-EB64-6572-F93C-6FD5F4C306EB}"/>
              </a:ext>
            </a:extLst>
          </p:cNvPr>
          <p:cNvGraphicFramePr>
            <a:graphicFrameLocks noGrp="1"/>
          </p:cNvGraphicFramePr>
          <p:nvPr>
            <p:custDataLst>
              <p:tags r:id="rId1"/>
            </p:custDataLst>
          </p:nvPr>
        </p:nvGraphicFramePr>
        <p:xfrm>
          <a:off x="4616294" y="2054823"/>
          <a:ext cx="3021807" cy="2023152"/>
        </p:xfrm>
        <a:graphic>
          <a:graphicData uri="http://schemas.openxmlformats.org/drawingml/2006/table">
            <a:tbl>
              <a:tblPr firstRow="1">
                <a:tableStyleId>{3B4B98B0-60AC-42C2-AFA5-B58CD77FA1E5}</a:tableStyleId>
              </a:tblPr>
              <a:tblGrid>
                <a:gridCol w="323255">
                  <a:extLst>
                    <a:ext uri="{9D8B030D-6E8A-4147-A177-3AD203B41FA5}">
                      <a16:colId xmlns:a16="http://schemas.microsoft.com/office/drawing/2014/main" val="20000"/>
                    </a:ext>
                  </a:extLst>
                </a:gridCol>
                <a:gridCol w="323850">
                  <a:extLst>
                    <a:ext uri="{9D8B030D-6E8A-4147-A177-3AD203B41FA5}">
                      <a16:colId xmlns:a16="http://schemas.microsoft.com/office/drawing/2014/main" val="20001"/>
                    </a:ext>
                  </a:extLst>
                </a:gridCol>
                <a:gridCol w="444103">
                  <a:extLst>
                    <a:ext uri="{9D8B030D-6E8A-4147-A177-3AD203B41FA5}">
                      <a16:colId xmlns:a16="http://schemas.microsoft.com/office/drawing/2014/main" val="20002"/>
                    </a:ext>
                  </a:extLst>
                </a:gridCol>
                <a:gridCol w="295870">
                  <a:extLst>
                    <a:ext uri="{9D8B030D-6E8A-4147-A177-3AD203B41FA5}">
                      <a16:colId xmlns:a16="http://schemas.microsoft.com/office/drawing/2014/main" val="20003"/>
                    </a:ext>
                  </a:extLst>
                </a:gridCol>
                <a:gridCol w="230684">
                  <a:extLst>
                    <a:ext uri="{9D8B030D-6E8A-4147-A177-3AD203B41FA5}">
                      <a16:colId xmlns:a16="http://schemas.microsoft.com/office/drawing/2014/main" val="20004"/>
                    </a:ext>
                  </a:extLst>
                </a:gridCol>
                <a:gridCol w="305991">
                  <a:extLst>
                    <a:ext uri="{9D8B030D-6E8A-4147-A177-3AD203B41FA5}">
                      <a16:colId xmlns:a16="http://schemas.microsoft.com/office/drawing/2014/main" val="20005"/>
                    </a:ext>
                  </a:extLst>
                </a:gridCol>
                <a:gridCol w="306288">
                  <a:extLst>
                    <a:ext uri="{9D8B030D-6E8A-4147-A177-3AD203B41FA5}">
                      <a16:colId xmlns:a16="http://schemas.microsoft.com/office/drawing/2014/main" val="20006"/>
                    </a:ext>
                  </a:extLst>
                </a:gridCol>
                <a:gridCol w="255389">
                  <a:extLst>
                    <a:ext uri="{9D8B030D-6E8A-4147-A177-3AD203B41FA5}">
                      <a16:colId xmlns:a16="http://schemas.microsoft.com/office/drawing/2014/main" val="20007"/>
                    </a:ext>
                  </a:extLst>
                </a:gridCol>
                <a:gridCol w="264319">
                  <a:extLst>
                    <a:ext uri="{9D8B030D-6E8A-4147-A177-3AD203B41FA5}">
                      <a16:colId xmlns:a16="http://schemas.microsoft.com/office/drawing/2014/main" val="20008"/>
                    </a:ext>
                  </a:extLst>
                </a:gridCol>
                <a:gridCol w="272058">
                  <a:extLst>
                    <a:ext uri="{9D8B030D-6E8A-4147-A177-3AD203B41FA5}">
                      <a16:colId xmlns:a16="http://schemas.microsoft.com/office/drawing/2014/main" val="20009"/>
                    </a:ext>
                  </a:extLst>
                </a:gridCol>
              </a:tblGrid>
              <a:tr h="263277">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25 Known Inhibitory ICs on T cells</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GSE70393</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GSE44261</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GSE39596</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GSE39596</a:t>
                      </a:r>
                      <a:r>
                        <a:rPr lang="zh-CN" altLang="en-US" sz="400" b="0" dirty="0">
                          <a:solidFill>
                            <a:schemeClr val="tx1"/>
                          </a:solidFill>
                          <a:latin typeface="Arial" panose="020B0604020202090204" pitchFamily="34" charset="0"/>
                          <a:cs typeface="Arial" panose="020B0604020202090204" pitchFamily="34" charset="0"/>
                        </a:rPr>
                        <a:t>（</a:t>
                      </a:r>
                      <a:r>
                        <a:rPr lang="en-US" altLang="zh-CN" sz="400" b="0" dirty="0">
                          <a:solidFill>
                            <a:schemeClr val="tx1"/>
                          </a:solidFill>
                          <a:latin typeface="Arial" panose="020B0604020202090204" pitchFamily="34" charset="0"/>
                          <a:cs typeface="Arial" panose="020B0604020202090204" pitchFamily="34" charset="0"/>
                        </a:rPr>
                        <a:t>1</a:t>
                      </a:r>
                      <a:r>
                        <a:rPr lang="zh-CN" altLang="en-US" sz="400" b="0" dirty="0">
                          <a:solidFill>
                            <a:schemeClr val="tx1"/>
                          </a:solidFill>
                          <a:latin typeface="Arial" panose="020B0604020202090204" pitchFamily="34" charset="0"/>
                          <a:cs typeface="Arial" panose="020B0604020202090204" pitchFamily="34" charset="0"/>
                        </a:rPr>
                        <a:t>）</a:t>
                      </a:r>
                      <a:endParaRPr lang="zh-CN" altLang="en-US"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GSE12963</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GSE49466</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GSE76598</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GSE76598.1</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GSE76598.2</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0"/>
                  </a:ext>
                </a:extLst>
              </a:tr>
              <a:tr h="70395">
                <a:tc>
                  <a:txBody>
                    <a:bodyPr/>
                    <a:lstStyle/>
                    <a:p>
                      <a:pPr algn="ctr" fontAlgn="b"/>
                      <a:r>
                        <a:rPr lang="en-US" altLang="zh-CN" sz="400" b="0" dirty="0">
                          <a:solidFill>
                            <a:schemeClr val="tx1"/>
                          </a:solidFill>
                          <a:latin typeface="Arial" panose="020B0604020202090204" pitchFamily="34" charset="0"/>
                          <a:cs typeface="Arial" panose="020B0604020202090204" pitchFamily="34" charset="0"/>
                        </a:rPr>
                        <a:t>SIGLEC10</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等线"/>
                          <a:cs typeface="Arial" panose="020B0604020202090204" pitchFamily="34" charset="0"/>
                        </a:rPr>
                        <a:t>1.76 </a:t>
                      </a: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01"/>
                  </a:ext>
                </a:extLst>
              </a:tr>
              <a:tr h="70395">
                <a:tc>
                  <a:txBody>
                    <a:bodyPr/>
                    <a:lstStyle/>
                    <a:p>
                      <a:pPr algn="ctr" fontAlgn="b">
                        <a:buClrTx/>
                        <a:buSzTx/>
                        <a:buFontTx/>
                      </a:pPr>
                      <a:r>
                        <a:rPr lang="en-US" altLang="zh-CN" sz="400" b="0">
                          <a:solidFill>
                            <a:schemeClr val="tx1"/>
                          </a:solidFill>
                          <a:latin typeface="Arial" panose="020B0604020202090204" pitchFamily="34" charset="0"/>
                          <a:cs typeface="Arial" panose="020B0604020202090204" pitchFamily="34" charset="0"/>
                        </a:rPr>
                        <a:t>PDCD1</a:t>
                      </a:r>
                      <a:endParaRPr lang="en-US" altLang="zh-CN" sz="400" b="0" i="0">
                        <a:solidFill>
                          <a:schemeClr val="tx1"/>
                        </a:solidFill>
                        <a:latin typeface="Arial" panose="020B0604020202090204" pitchFamily="34" charset="0"/>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等线"/>
                          <a:cs typeface="Arial" panose="020B0604020202090204" pitchFamily="34" charset="0"/>
                        </a:rPr>
                        <a:t>1.22 </a:t>
                      </a:r>
                    </a:p>
                  </a:txBody>
                  <a:tcPr marL="6102" marR="6102" marT="6102" marB="0" anchor="b"/>
                </a:tc>
                <a:tc>
                  <a:txBody>
                    <a:bodyPr/>
                    <a:lstStyle/>
                    <a:p>
                      <a:pPr algn="ctr" fontAlgn="b"/>
                      <a:r>
                        <a:rPr lang="en-US" altLang="zh-CN" sz="400" b="0" i="0" dirty="0">
                          <a:solidFill>
                            <a:schemeClr val="tx1"/>
                          </a:solidFill>
                          <a:latin typeface="Arial" panose="020B0604020202090204" pitchFamily="34" charset="0"/>
                          <a:ea typeface="等线"/>
                          <a:cs typeface="Arial" panose="020B0604020202090204" pitchFamily="34" charset="0"/>
                        </a:rPr>
                        <a:t>3.54 </a:t>
                      </a:r>
                    </a:p>
                  </a:txBody>
                  <a:tcPr marL="6102" marR="6102" marT="6102" marB="0" anchor="b"/>
                </a:tc>
                <a:tc>
                  <a:txBody>
                    <a:bodyPr/>
                    <a:lstStyle/>
                    <a:p>
                      <a:pPr algn="ctr" fontAlgn="ctr"/>
                      <a:r>
                        <a:rPr lang="en-US" altLang="zh-CN" sz="400" b="0" i="0" dirty="0">
                          <a:solidFill>
                            <a:schemeClr val="tx1"/>
                          </a:solidFill>
                          <a:latin typeface="Arial" panose="020B0604020202090204" pitchFamily="34" charset="0"/>
                          <a:ea typeface="等线"/>
                          <a:cs typeface="Arial" panose="020B0604020202090204" pitchFamily="34" charset="0"/>
                        </a:rPr>
                        <a:t>0.37 </a:t>
                      </a: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-0.56 </a:t>
                      </a: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等线"/>
                          <a:cs typeface="Arial" panose="020B0604020202090204" pitchFamily="34" charset="0"/>
                        </a:rPr>
                        <a:t>-0.47 </a:t>
                      </a: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02"/>
                  </a:ext>
                </a:extLst>
              </a:tr>
              <a:tr h="70395">
                <a:tc>
                  <a:txBody>
                    <a:bodyPr/>
                    <a:lstStyle/>
                    <a:p>
                      <a:pPr algn="ctr" fontAlgn="b"/>
                      <a:r>
                        <a:rPr lang="en-US" altLang="zh-CN" sz="400" b="0" dirty="0">
                          <a:solidFill>
                            <a:schemeClr val="tx1"/>
                          </a:solidFill>
                          <a:latin typeface="Arial" panose="020B0604020202090204" pitchFamily="34" charset="0"/>
                          <a:cs typeface="Arial" panose="020B0604020202090204" pitchFamily="34" charset="0"/>
                        </a:rPr>
                        <a:t>CD47</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1.58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-0.87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-1.71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-0.42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-0.79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-0.31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-0.26 </a:t>
                      </a:r>
                    </a:p>
                  </a:txBody>
                  <a:tcPr marL="6102" marR="6102" marT="6102" marB="0" anchor="ctr"/>
                </a:tc>
                <a:extLst>
                  <a:ext uri="{0D108BD9-81ED-4DB2-BD59-A6C34878D82A}">
                    <a16:rowId xmlns:a16="http://schemas.microsoft.com/office/drawing/2014/main" val="10003"/>
                  </a:ext>
                </a:extLst>
              </a:tr>
              <a:tr h="70395">
                <a:tc>
                  <a:txBody>
                    <a:bodyPr/>
                    <a:lstStyle/>
                    <a:p>
                      <a:pPr algn="ctr" fontAlgn="b"/>
                      <a:r>
                        <a:rPr lang="en-US" altLang="zh-CN" sz="400" b="0" dirty="0">
                          <a:solidFill>
                            <a:schemeClr val="tx1"/>
                          </a:solidFill>
                          <a:latin typeface="Arial" panose="020B0604020202090204" pitchFamily="34" charset="0"/>
                          <a:cs typeface="Arial" panose="020B0604020202090204" pitchFamily="34" charset="0"/>
                        </a:rPr>
                        <a:t>CTLA4</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-1.04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3.67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4.12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1.00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2.14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2.41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1.13 </a:t>
                      </a:r>
                    </a:p>
                  </a:txBody>
                  <a:tcPr marL="6102" marR="6102" marT="6102" marB="0" anchor="ctr"/>
                </a:tc>
                <a:extLst>
                  <a:ext uri="{0D108BD9-81ED-4DB2-BD59-A6C34878D82A}">
                    <a16:rowId xmlns:a16="http://schemas.microsoft.com/office/drawing/2014/main" val="10004"/>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KLRG1</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-1.82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-0.77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-2.40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05"/>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HAVCR2</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0.25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06"/>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LAG3</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0.36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0.86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4.50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2.17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3.54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1.97 </a:t>
                      </a:r>
                    </a:p>
                  </a:txBody>
                  <a:tcPr marL="6102" marR="6102" marT="6102" marB="0" anchor="ctr"/>
                </a:tc>
                <a:extLst>
                  <a:ext uri="{0D108BD9-81ED-4DB2-BD59-A6C34878D82A}">
                    <a16:rowId xmlns:a16="http://schemas.microsoft.com/office/drawing/2014/main" val="10007"/>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KIR3DL3</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-0.54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08"/>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KIR2DL4</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-0.53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-0.44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-0.46 </a:t>
                      </a:r>
                    </a:p>
                  </a:txBody>
                  <a:tcPr marL="6102" marR="6102" marT="6102" marB="0" anchor="ctr"/>
                </a:tc>
                <a:extLst>
                  <a:ext uri="{0D108BD9-81ED-4DB2-BD59-A6C34878D82A}">
                    <a16:rowId xmlns:a16="http://schemas.microsoft.com/office/drawing/2014/main" val="10009"/>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VSIR</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-1.15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10"/>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CD49B</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11"/>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LILRB1</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-0.85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-0.75 </a:t>
                      </a: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等线"/>
                          <a:cs typeface="Arial" panose="020B0604020202090204" pitchFamily="34" charset="0"/>
                        </a:rPr>
                        <a:t>-0.46 </a:t>
                      </a:r>
                    </a:p>
                  </a:txBody>
                  <a:tcPr marL="6102" marR="6102" marT="6102" marB="0" anchor="ctr"/>
                </a:tc>
                <a:extLst>
                  <a:ext uri="{0D108BD9-81ED-4DB2-BD59-A6C34878D82A}">
                    <a16:rowId xmlns:a16="http://schemas.microsoft.com/office/drawing/2014/main" val="10012"/>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SIGLEC9</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-0.52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-0.71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13"/>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SIGLEC7</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-0.77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-0.66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14"/>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TIGIT</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0.46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-0.89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15"/>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PVRIG</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0.69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-0.85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16"/>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CD96</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-0.63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1.09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-1.16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17"/>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SELPLG</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-0.51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-1.21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-2.24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-0.36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-0.46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-0.66 </a:t>
                      </a:r>
                    </a:p>
                  </a:txBody>
                  <a:tcPr marL="6102" marR="6102" marT="6102" marB="0" anchor="ctr"/>
                </a:tc>
                <a:extLst>
                  <a:ext uri="{0D108BD9-81ED-4DB2-BD59-A6C34878D82A}">
                    <a16:rowId xmlns:a16="http://schemas.microsoft.com/office/drawing/2014/main" val="10018"/>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CD160</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2.30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2.35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0.24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0.98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-1.06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19"/>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TNFRSF25</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-0.42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0.50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-0.91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-1.07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20"/>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TNFRSF8</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0.95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1.27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1.38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0.75 </a:t>
                      </a:r>
                    </a:p>
                  </a:txBody>
                  <a:tcPr marL="6102" marR="6102" marT="6102" marB="0" anchor="ctr"/>
                </a:tc>
                <a:extLst>
                  <a:ext uri="{0D108BD9-81ED-4DB2-BD59-A6C34878D82A}">
                    <a16:rowId xmlns:a16="http://schemas.microsoft.com/office/drawing/2014/main" val="10021"/>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SIGLEC15</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-1.14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-0.53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22"/>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KLRC1</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0.96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-1.02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extLst>
                  <a:ext uri="{0D108BD9-81ED-4DB2-BD59-A6C34878D82A}">
                    <a16:rowId xmlns:a16="http://schemas.microsoft.com/office/drawing/2014/main" val="10023"/>
                  </a:ext>
                </a:extLst>
              </a:tr>
              <a:tr h="70395">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LAIR1</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-2.29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-0.60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-0.68 </a:t>
                      </a: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-0.75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-0.64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-0.44 </a:t>
                      </a:r>
                    </a:p>
                  </a:txBody>
                  <a:tcPr marL="6102" marR="6102" marT="6102" marB="0" anchor="ctr"/>
                </a:tc>
                <a:extLst>
                  <a:ext uri="{0D108BD9-81ED-4DB2-BD59-A6C34878D82A}">
                    <a16:rowId xmlns:a16="http://schemas.microsoft.com/office/drawing/2014/main" val="10024"/>
                  </a:ext>
                </a:extLst>
              </a:tr>
              <a:tr h="70395">
                <a:tc>
                  <a:txBody>
                    <a:bodyPr/>
                    <a:lstStyle/>
                    <a:p>
                      <a:pPr algn="ctr" fontAlgn="b"/>
                      <a:r>
                        <a:rPr lang="en-US" altLang="zh-CN" sz="400" b="0" dirty="0">
                          <a:solidFill>
                            <a:schemeClr val="tx1"/>
                          </a:solidFill>
                          <a:latin typeface="Arial" panose="020B0604020202090204" pitchFamily="34" charset="0"/>
                          <a:cs typeface="Arial" panose="020B0604020202090204" pitchFamily="34" charset="0"/>
                        </a:rPr>
                        <a:t>VTCN1</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dirty="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endParaRPr lang="en-US" altLang="zh-CN" sz="400" b="0" i="0">
                        <a:solidFill>
                          <a:schemeClr val="tx1"/>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-0.34 </a:t>
                      </a:r>
                    </a:p>
                  </a:txBody>
                  <a:tcPr marL="6102" marR="6102" marT="6102" marB="0" anchor="ctr"/>
                </a:tc>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-0.45 </a:t>
                      </a: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等线"/>
                          <a:cs typeface="Arial" panose="020B0604020202090204" pitchFamily="34" charset="0"/>
                        </a:rPr>
                        <a:t>-0.33 </a:t>
                      </a:r>
                    </a:p>
                  </a:txBody>
                  <a:tcPr marL="6102" marR="6102" marT="6102" marB="0" anchor="ctr"/>
                </a:tc>
                <a:extLst>
                  <a:ext uri="{0D108BD9-81ED-4DB2-BD59-A6C34878D82A}">
                    <a16:rowId xmlns:a16="http://schemas.microsoft.com/office/drawing/2014/main" val="10025"/>
                  </a:ext>
                </a:extLst>
              </a:tr>
            </a:tbl>
          </a:graphicData>
        </a:graphic>
      </p:graphicFrame>
      <p:sp>
        <p:nvSpPr>
          <p:cNvPr id="5" name="TextBox 4">
            <a:extLst>
              <a:ext uri="{FF2B5EF4-FFF2-40B4-BE49-F238E27FC236}">
                <a16:creationId xmlns:a16="http://schemas.microsoft.com/office/drawing/2014/main" id="{E39778AD-FD78-F93D-F450-6AA30D4B21EC}"/>
              </a:ext>
            </a:extLst>
          </p:cNvPr>
          <p:cNvSpPr txBox="1"/>
          <p:nvPr/>
        </p:nvSpPr>
        <p:spPr>
          <a:xfrm>
            <a:off x="4521096" y="498113"/>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(A).</a:t>
            </a:r>
          </a:p>
        </p:txBody>
      </p:sp>
      <p:sp>
        <p:nvSpPr>
          <p:cNvPr id="7" name="TextBox 6">
            <a:extLst>
              <a:ext uri="{FF2B5EF4-FFF2-40B4-BE49-F238E27FC236}">
                <a16:creationId xmlns:a16="http://schemas.microsoft.com/office/drawing/2014/main" id="{AB347E9F-3BAB-6C0B-D65D-D79039FF6ED2}"/>
              </a:ext>
            </a:extLst>
          </p:cNvPr>
          <p:cNvSpPr txBox="1"/>
          <p:nvPr/>
        </p:nvSpPr>
        <p:spPr>
          <a:xfrm>
            <a:off x="4521096" y="1907794"/>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(B).</a:t>
            </a:r>
          </a:p>
        </p:txBody>
      </p:sp>
      <p:sp>
        <p:nvSpPr>
          <p:cNvPr id="3" name="TextBox 2">
            <a:extLst>
              <a:ext uri="{FF2B5EF4-FFF2-40B4-BE49-F238E27FC236}">
                <a16:creationId xmlns:a16="http://schemas.microsoft.com/office/drawing/2014/main" id="{FAAF0D79-F80E-B1AB-BE3C-457D506AE3E2}"/>
              </a:ext>
            </a:extLst>
          </p:cNvPr>
          <p:cNvSpPr txBox="1"/>
          <p:nvPr/>
        </p:nvSpPr>
        <p:spPr>
          <a:xfrm>
            <a:off x="4562193" y="63894"/>
            <a:ext cx="3088181" cy="417102"/>
          </a:xfrm>
          <a:prstGeom prst="rect">
            <a:avLst/>
          </a:prstGeom>
          <a:noFill/>
        </p:spPr>
        <p:txBody>
          <a:bodyPr wrap="square" rtlCol="0">
            <a:spAutoFit/>
          </a:bodyPr>
          <a:lstStyle/>
          <a:p>
            <a:pPr algn="just"/>
            <a:r>
              <a:rPr lang="en-US" sz="422" b="1" dirty="0" err="1">
                <a:latin typeface="Arial" panose="020B0604020202090204" pitchFamily="34" charset="0"/>
                <a:cs typeface="Arial" panose="020B0604020202090204" pitchFamily="34" charset="0"/>
              </a:rPr>
              <a:t>SFigure</a:t>
            </a:r>
            <a:r>
              <a:rPr lang="en-US" sz="422" b="1" dirty="0">
                <a:latin typeface="Arial" panose="020B0604020202090204" pitchFamily="34" charset="0"/>
                <a:cs typeface="Arial" panose="020B0604020202090204" pitchFamily="34" charset="0"/>
              </a:rPr>
              <a:t> 2. </a:t>
            </a:r>
            <a:r>
              <a:rPr lang="en-US" sz="422" dirty="0">
                <a:latin typeface="Arial" panose="020B0604020202090204" pitchFamily="34" charset="0"/>
                <a:cs typeface="Arial" panose="020B0604020202090204" pitchFamily="34" charset="0"/>
              </a:rPr>
              <a:t>(A) Upregulation of 7 new ICs in 9 activated T cell datasets were correlated with that of 25 known ICs (R=0.21, p=0.58), and the downregulation of 7 new ICs in 9 activated T cell datasets were correlated with that of 25 known ICs (R=0.26, p=0.50) although not at statistically significant levels. (B) Detailed Expression Profiles Corresponding to Figure 5B (Activated T cells) for 25 known inhibitory ICs. (B) Detailed Expression Profiles Corresponding to Figure 5C for 7newly identified inhibitory </a:t>
            </a:r>
            <a:r>
              <a:rPr lang="en-US" sz="422" dirty="0" err="1">
                <a:latin typeface="Arial" panose="020B0604020202090204" pitchFamily="34" charset="0"/>
                <a:cs typeface="Arial" panose="020B0604020202090204" pitchFamily="34" charset="0"/>
              </a:rPr>
              <a:t>Ics</a:t>
            </a:r>
            <a:r>
              <a:rPr lang="en-US" sz="422" dirty="0">
                <a:latin typeface="Arial" panose="020B0604020202090204" pitchFamily="34" charset="0"/>
                <a:cs typeface="Arial" panose="020B0604020202090204" pitchFamily="34" charset="0"/>
              </a:rPr>
              <a:t>.</a:t>
            </a:r>
          </a:p>
        </p:txBody>
      </p:sp>
      <p:graphicFrame>
        <p:nvGraphicFramePr>
          <p:cNvPr id="8" name="Table 7">
            <a:extLst>
              <a:ext uri="{FF2B5EF4-FFF2-40B4-BE49-F238E27FC236}">
                <a16:creationId xmlns:a16="http://schemas.microsoft.com/office/drawing/2014/main" id="{5C773CD8-0B48-A2B6-6866-9293A8D22484}"/>
              </a:ext>
            </a:extLst>
          </p:cNvPr>
          <p:cNvGraphicFramePr>
            <a:graphicFrameLocks noGrp="1"/>
          </p:cNvGraphicFramePr>
          <p:nvPr>
            <p:custDataLst>
              <p:tags r:id="rId2"/>
            </p:custDataLst>
          </p:nvPr>
        </p:nvGraphicFramePr>
        <p:xfrm>
          <a:off x="4585097" y="4335014"/>
          <a:ext cx="3021807" cy="756042"/>
        </p:xfrm>
        <a:graphic>
          <a:graphicData uri="http://schemas.openxmlformats.org/drawingml/2006/table">
            <a:tbl>
              <a:tblPr firstRow="1">
                <a:tableStyleId>{3B4B98B0-60AC-42C2-AFA5-B58CD77FA1E5}</a:tableStyleId>
              </a:tblPr>
              <a:tblGrid>
                <a:gridCol w="320873">
                  <a:extLst>
                    <a:ext uri="{9D8B030D-6E8A-4147-A177-3AD203B41FA5}">
                      <a16:colId xmlns:a16="http://schemas.microsoft.com/office/drawing/2014/main" val="20000"/>
                    </a:ext>
                  </a:extLst>
                </a:gridCol>
                <a:gridCol w="321469">
                  <a:extLst>
                    <a:ext uri="{9D8B030D-6E8A-4147-A177-3AD203B41FA5}">
                      <a16:colId xmlns:a16="http://schemas.microsoft.com/office/drawing/2014/main" val="20001"/>
                    </a:ext>
                  </a:extLst>
                </a:gridCol>
                <a:gridCol w="441127">
                  <a:extLst>
                    <a:ext uri="{9D8B030D-6E8A-4147-A177-3AD203B41FA5}">
                      <a16:colId xmlns:a16="http://schemas.microsoft.com/office/drawing/2014/main" val="20002"/>
                    </a:ext>
                  </a:extLst>
                </a:gridCol>
                <a:gridCol w="293787">
                  <a:extLst>
                    <a:ext uri="{9D8B030D-6E8A-4147-A177-3AD203B41FA5}">
                      <a16:colId xmlns:a16="http://schemas.microsoft.com/office/drawing/2014/main" val="20003"/>
                    </a:ext>
                  </a:extLst>
                </a:gridCol>
                <a:gridCol w="228898">
                  <a:extLst>
                    <a:ext uri="{9D8B030D-6E8A-4147-A177-3AD203B41FA5}">
                      <a16:colId xmlns:a16="http://schemas.microsoft.com/office/drawing/2014/main" val="20004"/>
                    </a:ext>
                  </a:extLst>
                </a:gridCol>
                <a:gridCol w="303907">
                  <a:extLst>
                    <a:ext uri="{9D8B030D-6E8A-4147-A177-3AD203B41FA5}">
                      <a16:colId xmlns:a16="http://schemas.microsoft.com/office/drawing/2014/main" val="20005"/>
                    </a:ext>
                  </a:extLst>
                </a:gridCol>
                <a:gridCol w="303907">
                  <a:extLst>
                    <a:ext uri="{9D8B030D-6E8A-4147-A177-3AD203B41FA5}">
                      <a16:colId xmlns:a16="http://schemas.microsoft.com/office/drawing/2014/main" val="20006"/>
                    </a:ext>
                  </a:extLst>
                </a:gridCol>
                <a:gridCol w="253603">
                  <a:extLst>
                    <a:ext uri="{9D8B030D-6E8A-4147-A177-3AD203B41FA5}">
                      <a16:colId xmlns:a16="http://schemas.microsoft.com/office/drawing/2014/main" val="20007"/>
                    </a:ext>
                  </a:extLst>
                </a:gridCol>
                <a:gridCol w="269974">
                  <a:extLst>
                    <a:ext uri="{9D8B030D-6E8A-4147-A177-3AD203B41FA5}">
                      <a16:colId xmlns:a16="http://schemas.microsoft.com/office/drawing/2014/main" val="20008"/>
                    </a:ext>
                  </a:extLst>
                </a:gridCol>
                <a:gridCol w="284262">
                  <a:extLst>
                    <a:ext uri="{9D8B030D-6E8A-4147-A177-3AD203B41FA5}">
                      <a16:colId xmlns:a16="http://schemas.microsoft.com/office/drawing/2014/main" val="20009"/>
                    </a:ext>
                  </a:extLst>
                </a:gridCol>
              </a:tblGrid>
              <a:tr h="263277">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7 Unknown Inhibitory ICs on T cells</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GSE70393</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GSE44261</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GSE39596</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GSE39596</a:t>
                      </a:r>
                      <a:r>
                        <a:rPr lang="zh-CN" altLang="en-US" sz="400" b="0" dirty="0">
                          <a:solidFill>
                            <a:schemeClr val="tx1"/>
                          </a:solidFill>
                          <a:latin typeface="Arial" panose="020B0604020202090204" pitchFamily="34" charset="0"/>
                          <a:cs typeface="Arial" panose="020B0604020202090204" pitchFamily="34" charset="0"/>
                        </a:rPr>
                        <a:t>（</a:t>
                      </a:r>
                      <a:r>
                        <a:rPr lang="en-US" altLang="zh-CN" sz="400" b="0" dirty="0">
                          <a:solidFill>
                            <a:schemeClr val="tx1"/>
                          </a:solidFill>
                          <a:latin typeface="Arial" panose="020B0604020202090204" pitchFamily="34" charset="0"/>
                          <a:cs typeface="Arial" panose="020B0604020202090204" pitchFamily="34" charset="0"/>
                        </a:rPr>
                        <a:t>1</a:t>
                      </a:r>
                      <a:r>
                        <a:rPr lang="zh-CN" altLang="en-US" sz="400" b="0" dirty="0">
                          <a:solidFill>
                            <a:schemeClr val="tx1"/>
                          </a:solidFill>
                          <a:latin typeface="Arial" panose="020B0604020202090204" pitchFamily="34" charset="0"/>
                          <a:cs typeface="Arial" panose="020B0604020202090204" pitchFamily="34" charset="0"/>
                        </a:rPr>
                        <a:t>）</a:t>
                      </a:r>
                      <a:endParaRPr lang="zh-CN" altLang="en-US"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GSE12963</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GSE49466</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GSE76598</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GSE76598.2</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GSE76598.1</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0"/>
                  </a:ext>
                </a:extLst>
              </a:tr>
              <a:tr h="70395">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Ehd4</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0.37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0.85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0.75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1"/>
                  </a:ext>
                </a:extLst>
              </a:tr>
              <a:tr h="70395">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Cd200r1</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-3.33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-0.51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-0.69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2"/>
                  </a:ext>
                </a:extLst>
              </a:tr>
              <a:tr h="70395">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Raph1</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1.14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1.60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2.08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0.34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3"/>
                  </a:ext>
                </a:extLst>
              </a:tr>
              <a:tr h="70395">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CD86</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1.20</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-0.64 </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 </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 </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0.90 </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 </a:t>
                      </a: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-0.30</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0.52</a:t>
                      </a:r>
                    </a:p>
                  </a:txBody>
                  <a:tcPr marL="6102" marR="6102" marT="6102" marB="0" anchor="ctr"/>
                </a:tc>
                <a:extLst>
                  <a:ext uri="{0D108BD9-81ED-4DB2-BD59-A6C34878D82A}">
                    <a16:rowId xmlns:a16="http://schemas.microsoft.com/office/drawing/2014/main" val="10004"/>
                  </a:ext>
                </a:extLst>
              </a:tr>
              <a:tr h="70395">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Cd38</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-2.74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0.59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0.93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1.04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-0.62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-0.50 </a:t>
                      </a:r>
                    </a:p>
                  </a:txBody>
                  <a:tcPr marL="6102" marR="6102" marT="6102" marB="0" anchor="ctr"/>
                </a:tc>
                <a:extLst>
                  <a:ext uri="{0D108BD9-81ED-4DB2-BD59-A6C34878D82A}">
                    <a16:rowId xmlns:a16="http://schemas.microsoft.com/office/drawing/2014/main" val="10005"/>
                  </a:ext>
                </a:extLst>
              </a:tr>
              <a:tr h="70395">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Cep55</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0.64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2.40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5.91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6.92 </a:t>
                      </a:r>
                    </a:p>
                  </a:txBody>
                  <a:tcPr marL="6102" marR="6102" marT="6102" marB="0" anchor="ctr"/>
                </a:tc>
                <a:extLst>
                  <a:ext uri="{0D108BD9-81ED-4DB2-BD59-A6C34878D82A}">
                    <a16:rowId xmlns:a16="http://schemas.microsoft.com/office/drawing/2014/main" val="10006"/>
                  </a:ext>
                </a:extLst>
              </a:tr>
              <a:tr h="70395">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Prc1</a:t>
                      </a:r>
                    </a:p>
                  </a:txBody>
                  <a:tcPr marL="6102" marR="6102" marT="6102" marB="0" anchor="ctr"/>
                </a:tc>
                <a:tc>
                  <a:txBody>
                    <a:bodyPr/>
                    <a:lstStyle/>
                    <a:p>
                      <a:pPr algn="ctr" fontAlgn="b"/>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1.90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1.47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1.83 </a:t>
                      </a:r>
                    </a:p>
                  </a:txBody>
                  <a:tcPr marL="6102" marR="6102" marT="6102" marB="0" anchor="ctr"/>
                </a:tc>
                <a:extLst>
                  <a:ext uri="{0D108BD9-81ED-4DB2-BD59-A6C34878D82A}">
                    <a16:rowId xmlns:a16="http://schemas.microsoft.com/office/drawing/2014/main" val="10007"/>
                  </a:ext>
                </a:extLst>
              </a:tr>
            </a:tbl>
          </a:graphicData>
        </a:graphic>
      </p:graphicFrame>
      <p:pic>
        <p:nvPicPr>
          <p:cNvPr id="4" name="Picture 3">
            <a:extLst>
              <a:ext uri="{FF2B5EF4-FFF2-40B4-BE49-F238E27FC236}">
                <a16:creationId xmlns:a16="http://schemas.microsoft.com/office/drawing/2014/main" id="{FE7312E0-33D9-DEAC-E13C-385CA2A0B176}"/>
              </a:ext>
            </a:extLst>
          </p:cNvPr>
          <p:cNvPicPr>
            <a:picLocks noChangeAspect="1"/>
          </p:cNvPicPr>
          <p:nvPr/>
        </p:nvPicPr>
        <p:blipFill>
          <a:blip r:embed="rId4"/>
          <a:stretch>
            <a:fillRect/>
          </a:stretch>
        </p:blipFill>
        <p:spPr>
          <a:xfrm>
            <a:off x="4562193" y="613529"/>
            <a:ext cx="1480913" cy="1308635"/>
          </a:xfrm>
          <a:prstGeom prst="rect">
            <a:avLst/>
          </a:prstGeom>
        </p:spPr>
      </p:pic>
      <p:pic>
        <p:nvPicPr>
          <p:cNvPr id="6" name="Picture 5">
            <a:extLst>
              <a:ext uri="{FF2B5EF4-FFF2-40B4-BE49-F238E27FC236}">
                <a16:creationId xmlns:a16="http://schemas.microsoft.com/office/drawing/2014/main" id="{12EF55E1-1B6B-677F-D55E-CE5B0C9AE2F7}"/>
              </a:ext>
            </a:extLst>
          </p:cNvPr>
          <p:cNvPicPr>
            <a:picLocks noChangeAspect="1"/>
          </p:cNvPicPr>
          <p:nvPr/>
        </p:nvPicPr>
        <p:blipFill>
          <a:blip r:embed="rId5"/>
          <a:stretch>
            <a:fillRect/>
          </a:stretch>
        </p:blipFill>
        <p:spPr>
          <a:xfrm>
            <a:off x="6067984" y="590537"/>
            <a:ext cx="1480913" cy="1354618"/>
          </a:xfrm>
          <a:prstGeom prst="rect">
            <a:avLst/>
          </a:prstGeom>
        </p:spPr>
      </p:pic>
      <p:sp>
        <p:nvSpPr>
          <p:cNvPr id="9" name="TextBox 8">
            <a:extLst>
              <a:ext uri="{FF2B5EF4-FFF2-40B4-BE49-F238E27FC236}">
                <a16:creationId xmlns:a16="http://schemas.microsoft.com/office/drawing/2014/main" id="{DB9046AF-0FD0-C1E8-7CFF-95890C07E9BC}"/>
              </a:ext>
            </a:extLst>
          </p:cNvPr>
          <p:cNvSpPr txBox="1"/>
          <p:nvPr/>
        </p:nvSpPr>
        <p:spPr>
          <a:xfrm>
            <a:off x="4521096" y="4176259"/>
            <a:ext cx="282450"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(C).</a:t>
            </a:r>
          </a:p>
        </p:txBody>
      </p:sp>
    </p:spTree>
    <p:extLst>
      <p:ext uri="{BB962C8B-B14F-4D97-AF65-F5344CB8AC3E}">
        <p14:creationId xmlns:p14="http://schemas.microsoft.com/office/powerpoint/2010/main" val="2144498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custDataLst>
              <p:tags r:id="rId1"/>
            </p:custDataLst>
          </p:nvPr>
        </p:nvGraphicFramePr>
        <p:xfrm>
          <a:off x="4567191" y="460568"/>
          <a:ext cx="3044883" cy="1873145"/>
        </p:xfrm>
        <a:graphic>
          <a:graphicData uri="http://schemas.openxmlformats.org/drawingml/2006/table">
            <a:tbl>
              <a:tblPr firstRow="1">
                <a:tableStyleId>{3B4B98B0-60AC-42C2-AFA5-B58CD77FA1E5}</a:tableStyleId>
              </a:tblPr>
              <a:tblGrid>
                <a:gridCol w="277982">
                  <a:extLst>
                    <a:ext uri="{9D8B030D-6E8A-4147-A177-3AD203B41FA5}">
                      <a16:colId xmlns:a16="http://schemas.microsoft.com/office/drawing/2014/main" val="20000"/>
                    </a:ext>
                  </a:extLst>
                </a:gridCol>
                <a:gridCol w="258901">
                  <a:extLst>
                    <a:ext uri="{9D8B030D-6E8A-4147-A177-3AD203B41FA5}">
                      <a16:colId xmlns:a16="http://schemas.microsoft.com/office/drawing/2014/main" val="20001"/>
                    </a:ext>
                  </a:extLst>
                </a:gridCol>
                <a:gridCol w="400094">
                  <a:extLst>
                    <a:ext uri="{9D8B030D-6E8A-4147-A177-3AD203B41FA5}">
                      <a16:colId xmlns:a16="http://schemas.microsoft.com/office/drawing/2014/main" val="20002"/>
                    </a:ext>
                  </a:extLst>
                </a:gridCol>
                <a:gridCol w="229548">
                  <a:extLst>
                    <a:ext uri="{9D8B030D-6E8A-4147-A177-3AD203B41FA5}">
                      <a16:colId xmlns:a16="http://schemas.microsoft.com/office/drawing/2014/main" val="20003"/>
                    </a:ext>
                  </a:extLst>
                </a:gridCol>
                <a:gridCol w="230428">
                  <a:extLst>
                    <a:ext uri="{9D8B030D-6E8A-4147-A177-3AD203B41FA5}">
                      <a16:colId xmlns:a16="http://schemas.microsoft.com/office/drawing/2014/main" val="20004"/>
                    </a:ext>
                  </a:extLst>
                </a:gridCol>
                <a:gridCol w="236299">
                  <a:extLst>
                    <a:ext uri="{9D8B030D-6E8A-4147-A177-3AD203B41FA5}">
                      <a16:colId xmlns:a16="http://schemas.microsoft.com/office/drawing/2014/main" val="20005"/>
                    </a:ext>
                  </a:extLst>
                </a:gridCol>
                <a:gridCol w="213990">
                  <a:extLst>
                    <a:ext uri="{9D8B030D-6E8A-4147-A177-3AD203B41FA5}">
                      <a16:colId xmlns:a16="http://schemas.microsoft.com/office/drawing/2014/main" val="20006"/>
                    </a:ext>
                  </a:extLst>
                </a:gridCol>
                <a:gridCol w="227199">
                  <a:extLst>
                    <a:ext uri="{9D8B030D-6E8A-4147-A177-3AD203B41FA5}">
                      <a16:colId xmlns:a16="http://schemas.microsoft.com/office/drawing/2014/main" val="20007"/>
                    </a:ext>
                  </a:extLst>
                </a:gridCol>
                <a:gridCol w="256260">
                  <a:extLst>
                    <a:ext uri="{9D8B030D-6E8A-4147-A177-3AD203B41FA5}">
                      <a16:colId xmlns:a16="http://schemas.microsoft.com/office/drawing/2014/main" val="20008"/>
                    </a:ext>
                  </a:extLst>
                </a:gridCol>
                <a:gridCol w="222796">
                  <a:extLst>
                    <a:ext uri="{9D8B030D-6E8A-4147-A177-3AD203B41FA5}">
                      <a16:colId xmlns:a16="http://schemas.microsoft.com/office/drawing/2014/main" val="20009"/>
                    </a:ext>
                  </a:extLst>
                </a:gridCol>
                <a:gridCol w="245693">
                  <a:extLst>
                    <a:ext uri="{9D8B030D-6E8A-4147-A177-3AD203B41FA5}">
                      <a16:colId xmlns:a16="http://schemas.microsoft.com/office/drawing/2014/main" val="20010"/>
                    </a:ext>
                  </a:extLst>
                </a:gridCol>
                <a:gridCol w="245693">
                  <a:extLst>
                    <a:ext uri="{9D8B030D-6E8A-4147-A177-3AD203B41FA5}">
                      <a16:colId xmlns:a16="http://schemas.microsoft.com/office/drawing/2014/main" val="20011"/>
                    </a:ext>
                  </a:extLst>
                </a:gridCol>
              </a:tblGrid>
              <a:tr h="291852">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25 Known Inhibitory ICs on </a:t>
                      </a:r>
                      <a:r>
                        <a:rPr lang="en-US" altLang="zh-CN" sz="400" b="0" dirty="0">
                          <a:solidFill>
                            <a:schemeClr val="tx1"/>
                          </a:solidFill>
                          <a:latin typeface="Arial" panose="020B0604020202090204" pitchFamily="34" charset="0"/>
                          <a:cs typeface="Arial" panose="020B0604020202090204" pitchFamily="34" charset="0"/>
                          <a:sym typeface="+mn-ea"/>
                        </a:rPr>
                        <a:t>TUMOR</a:t>
                      </a:r>
                      <a:endParaRPr lang="en-US" altLang="zh-CN" sz="400" b="0" dirty="0">
                        <a:solidFill>
                          <a:schemeClr val="tx1"/>
                        </a:solidFill>
                        <a:latin typeface="Arial" panose="020B0604020202090204" pitchFamily="34" charset="0"/>
                        <a:cs typeface="Arial" panose="020B0604020202090204" pitchFamily="34" charset="0"/>
                      </a:endParaRPr>
                    </a:p>
                    <a:p>
                      <a:pPr algn="ctr" fontAlgn="ctr"/>
                      <a:r>
                        <a:rPr lang="en-US" altLang="zh-CN" sz="400" b="0" dirty="0">
                          <a:solidFill>
                            <a:schemeClr val="tx1"/>
                          </a:solidFill>
                          <a:latin typeface="Arial" panose="020B0604020202090204" pitchFamily="34" charset="0"/>
                          <a:cs typeface="Arial" panose="020B0604020202090204" pitchFamily="34" charset="0"/>
                        </a:rPr>
                        <a:t>T cells</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GSE120280</a:t>
                      </a: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GSE120280</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a:t>
                      </a:r>
                      <a:r>
                        <a:rPr lang="zh-CN" altLang="en-US" sz="400" b="0" i="0" dirty="0">
                          <a:solidFill>
                            <a:schemeClr val="tx1"/>
                          </a:solidFill>
                          <a:latin typeface="Arial" panose="020B0604020202090204" pitchFamily="34" charset="0"/>
                          <a:ea typeface="宋体" charset="0"/>
                          <a:cs typeface="Arial" panose="020B0604020202090204" pitchFamily="34" charset="0"/>
                        </a:rPr>
                        <a:t>）</a:t>
                      </a: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GSE89225</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116347</a:t>
                      </a:r>
                    </a:p>
                  </a:txBody>
                  <a:tcPr marL="6102" marR="6102" marT="6102" marB="0" anchor="ctr"/>
                </a:tc>
                <a:tc>
                  <a:txBody>
                    <a:bodyPr/>
                    <a:lstStyle/>
                    <a:p>
                      <a:pPr algn="ctr" fontAlgn="ctr">
                        <a:buNone/>
                      </a:pP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GSE116347</a:t>
                      </a:r>
                      <a:r>
                        <a:rPr lang="zh-CN" altLang="en-US" sz="400" b="0" i="0" dirty="0">
                          <a:solidFill>
                            <a:schemeClr val="tx1"/>
                          </a:solidFill>
                          <a:latin typeface="Arial" panose="020B0604020202090204" pitchFamily="34" charset="0"/>
                          <a:ea typeface="宋体" charset="0"/>
                          <a:cs typeface="Arial" panose="020B0604020202090204" pitchFamily="34" charset="0"/>
                        </a:rPr>
                        <a:t>（</a:t>
                      </a:r>
                      <a:r>
                        <a:rPr lang="en-US" altLang="zh-CN" sz="400" b="0" i="0" dirty="0">
                          <a:solidFill>
                            <a:schemeClr val="tx1"/>
                          </a:solidFill>
                          <a:latin typeface="Arial" panose="020B0604020202090204" pitchFamily="34" charset="0"/>
                          <a:ea typeface="宋体" charset="0"/>
                          <a:cs typeface="Arial" panose="020B0604020202090204" pitchFamily="34" charset="0"/>
                        </a:rPr>
                        <a:t>1</a:t>
                      </a:r>
                      <a:r>
                        <a:rPr lang="zh-CN" altLang="en-US" sz="400" b="0" i="0" dirty="0">
                          <a:solidFill>
                            <a:schemeClr val="tx1"/>
                          </a:solidFill>
                          <a:latin typeface="Arial" panose="020B0604020202090204" pitchFamily="34" charset="0"/>
                          <a:ea typeface="宋体" charset="0"/>
                          <a:cs typeface="Arial" panose="020B0604020202090204" pitchFamily="34" charset="0"/>
                        </a:rPr>
                        <a:t>）</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116347</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2</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116347</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3</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116347</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4</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116347</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5</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p>
                  </a:txBody>
                  <a:tcPr marL="6102" marR="6102" marT="6102" marB="0" anchor="ctr"/>
                </a:tc>
                <a:tc>
                  <a:txBody>
                    <a:bodyPr/>
                    <a:lstStyle/>
                    <a:p>
                      <a:pPr algn="ctr" fontAlgn="ctr">
                        <a:buNone/>
                      </a:pP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GSE139372</a:t>
                      </a: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GSE179975</a:t>
                      </a:r>
                    </a:p>
                  </a:txBody>
                  <a:tcPr marL="6102" marR="6102" marT="6102" marB="0" anchor="ctr"/>
                </a:tc>
                <a:extLst>
                  <a:ext uri="{0D108BD9-81ED-4DB2-BD59-A6C34878D82A}">
                    <a16:rowId xmlns:a16="http://schemas.microsoft.com/office/drawing/2014/main" val="10000"/>
                  </a:ext>
                </a:extLst>
              </a:tr>
              <a:tr h="63252">
                <a:tc>
                  <a:txBody>
                    <a:bodyPr/>
                    <a:lstStyle/>
                    <a:p>
                      <a:pPr algn="ctr" fontAlgn="b"/>
                      <a:r>
                        <a:rPr lang="en-US" altLang="zh-CN" sz="400" b="0" dirty="0">
                          <a:solidFill>
                            <a:srgbClr val="000000"/>
                          </a:solidFill>
                          <a:latin typeface="Arial" panose="020B0604020202090204" pitchFamily="34" charset="0"/>
                          <a:cs typeface="Arial" panose="020B0604020202090204" pitchFamily="34" charset="0"/>
                        </a:rPr>
                        <a:t>SIGLEC10</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01"/>
                  </a:ext>
                </a:extLst>
              </a:tr>
              <a:tr h="63252">
                <a:tc>
                  <a:txBody>
                    <a:bodyPr/>
                    <a:lstStyle/>
                    <a:p>
                      <a:pPr algn="ctr" fontAlgn="b">
                        <a:buClrTx/>
                        <a:buSzTx/>
                        <a:buFontTx/>
                      </a:pPr>
                      <a:r>
                        <a:rPr lang="en-US" altLang="zh-CN" sz="400" b="0">
                          <a:solidFill>
                            <a:srgbClr val="000000"/>
                          </a:solidFill>
                          <a:latin typeface="Arial" panose="020B0604020202090204" pitchFamily="34" charset="0"/>
                          <a:cs typeface="Arial" panose="020B0604020202090204" pitchFamily="34" charset="0"/>
                        </a:rPr>
                        <a:t>PDCD1</a:t>
                      </a:r>
                      <a:endParaRPr lang="en-US" altLang="zh-CN" sz="400" b="0" i="0">
                        <a:solidFill>
                          <a:srgbClr val="000000"/>
                        </a:solidFill>
                        <a:latin typeface="Arial" panose="020B0604020202090204" pitchFamily="34" charset="0"/>
                        <a:cs typeface="Arial" panose="020B0604020202090204" pitchFamily="34" charset="0"/>
                      </a:endParaRP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1.86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2.81 </a:t>
                      </a: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2.96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1.68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2.29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1.65 </a:t>
                      </a: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02"/>
                  </a:ext>
                </a:extLst>
              </a:tr>
              <a:tr h="63252">
                <a:tc>
                  <a:txBody>
                    <a:bodyPr/>
                    <a:lstStyle/>
                    <a:p>
                      <a:pPr algn="ctr" fontAlgn="b"/>
                      <a:r>
                        <a:rPr lang="en-US" altLang="zh-CN" sz="400" b="0" dirty="0">
                          <a:solidFill>
                            <a:srgbClr val="000000"/>
                          </a:solidFill>
                          <a:latin typeface="Arial" panose="020B0604020202090204" pitchFamily="34" charset="0"/>
                          <a:cs typeface="Arial" panose="020B0604020202090204" pitchFamily="34" charset="0"/>
                        </a:rPr>
                        <a:t>CD47</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03"/>
                  </a:ext>
                </a:extLst>
              </a:tr>
              <a:tr h="63252">
                <a:tc>
                  <a:txBody>
                    <a:bodyPr/>
                    <a:lstStyle/>
                    <a:p>
                      <a:pPr algn="ctr" fontAlgn="b"/>
                      <a:r>
                        <a:rPr lang="en-US" altLang="zh-CN" sz="400" b="0" dirty="0">
                          <a:solidFill>
                            <a:srgbClr val="000000"/>
                          </a:solidFill>
                          <a:latin typeface="Arial" panose="020B0604020202090204" pitchFamily="34" charset="0"/>
                          <a:cs typeface="Arial" panose="020B0604020202090204" pitchFamily="34" charset="0"/>
                        </a:rPr>
                        <a:t>CTLA4</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3.79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3.31 </a:t>
                      </a:r>
                    </a:p>
                  </a:txBody>
                  <a:tcPr marL="6102" marR="6102" marT="6102" marB="0" anchor="b"/>
                </a:tc>
                <a:tc>
                  <a:txBody>
                    <a:bodyPr/>
                    <a:lstStyle/>
                    <a:p>
                      <a:pPr algn="ctr" fontAlgn="ctr"/>
                      <a:r>
                        <a:rPr lang="en-US" altLang="zh-CN" sz="400" b="0" i="0">
                          <a:solidFill>
                            <a:srgbClr val="000000"/>
                          </a:solidFill>
                          <a:latin typeface="Arial" panose="020B0604020202090204" pitchFamily="34" charset="0"/>
                          <a:ea typeface="等线"/>
                          <a:cs typeface="Arial" panose="020B0604020202090204" pitchFamily="34" charset="0"/>
                        </a:rPr>
                        <a:t>1.91 </a:t>
                      </a: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4.59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3.83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4.25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3.21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3.70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2.73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04"/>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KLRG1</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7.22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7.79 </a:t>
                      </a:r>
                    </a:p>
                  </a:txBody>
                  <a:tcPr marL="6102" marR="6102" marT="6102" marB="0" anchor="b"/>
                </a:tc>
                <a:tc>
                  <a:txBody>
                    <a:bodyPr/>
                    <a:lstStyle/>
                    <a:p>
                      <a:pPr algn="ctr" fontAlgn="ctr"/>
                      <a:r>
                        <a:rPr lang="en-US" altLang="zh-CN" sz="400" b="0" i="0">
                          <a:solidFill>
                            <a:srgbClr val="000000"/>
                          </a:solidFill>
                          <a:latin typeface="Arial" panose="020B0604020202090204" pitchFamily="34" charset="0"/>
                          <a:ea typeface="等线"/>
                          <a:cs typeface="Arial" panose="020B0604020202090204" pitchFamily="34" charset="0"/>
                        </a:rPr>
                        <a:t>-3.40 </a:t>
                      </a: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7.64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7.19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10.01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6.49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11.37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6.51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05"/>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HAVCR2</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3.68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5.15 </a:t>
                      </a:r>
                    </a:p>
                  </a:txBody>
                  <a:tcPr marL="6102" marR="6102" marT="6102" marB="0" anchor="b"/>
                </a:tc>
                <a:tc>
                  <a:txBody>
                    <a:bodyPr/>
                    <a:lstStyle/>
                    <a:p>
                      <a:pPr algn="ctr" fontAlgn="ctr"/>
                      <a:r>
                        <a:rPr lang="en-US" altLang="zh-CN" sz="400" b="0" i="0">
                          <a:solidFill>
                            <a:srgbClr val="000000"/>
                          </a:solidFill>
                          <a:latin typeface="Arial" panose="020B0604020202090204" pitchFamily="34" charset="0"/>
                          <a:ea typeface="等线"/>
                          <a:cs typeface="Arial" panose="020B0604020202090204" pitchFamily="34" charset="0"/>
                        </a:rPr>
                        <a:t>1.96 </a:t>
                      </a: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7.22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4.64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3.35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7.12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4.72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-1.61 </a:t>
                      </a:r>
                    </a:p>
                  </a:txBody>
                  <a:tcPr marL="6102" marR="6102" marT="6102" marB="0" anchor="b"/>
                </a:tc>
                <a:extLst>
                  <a:ext uri="{0D108BD9-81ED-4DB2-BD59-A6C34878D82A}">
                    <a16:rowId xmlns:a16="http://schemas.microsoft.com/office/drawing/2014/main" val="10006"/>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LAG3</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1.61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2.78 </a:t>
                      </a: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3.26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4.87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2.48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3.05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2.02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2.52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-1.60 </a:t>
                      </a:r>
                    </a:p>
                  </a:txBody>
                  <a:tcPr marL="6102" marR="6102" marT="6102" marB="0" anchor="b"/>
                </a:tc>
                <a:extLst>
                  <a:ext uri="{0D108BD9-81ED-4DB2-BD59-A6C34878D82A}">
                    <a16:rowId xmlns:a16="http://schemas.microsoft.com/office/drawing/2014/main" val="10007"/>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KIR3DL3</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08"/>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KIR2DL4</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-4.96 </a:t>
                      </a:r>
                    </a:p>
                  </a:txBody>
                  <a:tcPr marL="6102" marR="6102" marT="6102" marB="0" anchor="b"/>
                </a:tc>
                <a:extLst>
                  <a:ext uri="{0D108BD9-81ED-4DB2-BD59-A6C34878D82A}">
                    <a16:rowId xmlns:a16="http://schemas.microsoft.com/office/drawing/2014/main" val="10009"/>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VSIR</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1.69 </a:t>
                      </a:r>
                    </a:p>
                  </a:txBody>
                  <a:tcPr marL="6102" marR="6102" marT="6102" marB="0" anchor="b"/>
                </a:tc>
                <a:extLst>
                  <a:ext uri="{0D108BD9-81ED-4DB2-BD59-A6C34878D82A}">
                    <a16:rowId xmlns:a16="http://schemas.microsoft.com/office/drawing/2014/main" val="10010"/>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CD49B</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11"/>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LILRB1</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12"/>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SIGLEC9</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13"/>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SIGLEC7</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14"/>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TIGIT</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2.89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3.21 </a:t>
                      </a:r>
                    </a:p>
                  </a:txBody>
                  <a:tcPr marL="6102" marR="6102" marT="6102" marB="0" anchor="b"/>
                </a:tc>
                <a:tc>
                  <a:txBody>
                    <a:bodyPr/>
                    <a:lstStyle/>
                    <a:p>
                      <a:pPr algn="ctr" fontAlgn="ctr"/>
                      <a:r>
                        <a:rPr lang="en-US" altLang="zh-CN" sz="400" b="0" i="0">
                          <a:solidFill>
                            <a:srgbClr val="000000"/>
                          </a:solidFill>
                          <a:latin typeface="Arial" panose="020B0604020202090204" pitchFamily="34" charset="0"/>
                          <a:ea typeface="等线"/>
                          <a:cs typeface="Arial" panose="020B0604020202090204" pitchFamily="34" charset="0"/>
                        </a:rPr>
                        <a:t>2.31 </a:t>
                      </a: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4.42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3.73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3.86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3.69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3.23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2.82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2.54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15"/>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PVRIG</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6.80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4.70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2.71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3.54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4.78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2.70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16"/>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CD96</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-2.09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-2.16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-2.16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17"/>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SELPLG</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18"/>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CD160</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1.18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-2.73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19"/>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TNFRSF25</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-1.18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-1.05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20"/>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TNFRSF8</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4.37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6.08 </a:t>
                      </a:r>
                    </a:p>
                  </a:txBody>
                  <a:tcPr marL="6102" marR="6102" marT="6102" marB="0" anchor="b"/>
                </a:tc>
                <a:tc>
                  <a:txBody>
                    <a:bodyPr/>
                    <a:lstStyle/>
                    <a:p>
                      <a:pPr algn="ctr" fontAlgn="ctr"/>
                      <a:r>
                        <a:rPr lang="en-US" altLang="zh-CN" sz="400" b="0" i="0">
                          <a:solidFill>
                            <a:srgbClr val="000000"/>
                          </a:solidFill>
                          <a:latin typeface="Arial" panose="020B0604020202090204" pitchFamily="34" charset="0"/>
                          <a:ea typeface="等线"/>
                          <a:cs typeface="Arial" panose="020B0604020202090204" pitchFamily="34" charset="0"/>
                        </a:rPr>
                        <a:t>3.87 </a:t>
                      </a: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7.77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4.04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5.30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4.73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3.16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7.73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3.69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21"/>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SIGLEC15</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3.04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22"/>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KLRC1</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-5.49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dirty="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-3.05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-2.06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-1.06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23"/>
                  </a:ext>
                </a:extLst>
              </a:tr>
              <a:tr h="63252">
                <a:tc>
                  <a:txBody>
                    <a:bodyPr/>
                    <a:lstStyle/>
                    <a:p>
                      <a:pPr algn="ctr" fontAlgn="b"/>
                      <a:r>
                        <a:rPr lang="en-US" altLang="zh-CN" sz="400" b="0">
                          <a:solidFill>
                            <a:srgbClr val="000000"/>
                          </a:solidFill>
                          <a:latin typeface="Arial" panose="020B0604020202090204" pitchFamily="34" charset="0"/>
                          <a:cs typeface="Arial" panose="020B0604020202090204" pitchFamily="34" charset="0"/>
                        </a:rPr>
                        <a:t>LAIR1</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-1.82 </a:t>
                      </a: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-1.10 </a:t>
                      </a:r>
                    </a:p>
                  </a:txBody>
                  <a:tcPr marL="6102" marR="6102" marT="6102" marB="0" anchor="b"/>
                </a:tc>
                <a:tc>
                  <a:txBody>
                    <a:bodyPr/>
                    <a:lstStyle/>
                    <a:p>
                      <a:pPr algn="ctr" fontAlgn="ctr"/>
                      <a:r>
                        <a:rPr lang="en-US" altLang="zh-CN" sz="400" b="0" i="0">
                          <a:solidFill>
                            <a:srgbClr val="000000"/>
                          </a:solidFill>
                          <a:latin typeface="Arial" panose="020B0604020202090204" pitchFamily="34" charset="0"/>
                          <a:ea typeface="等线"/>
                          <a:cs typeface="Arial" panose="020B0604020202090204" pitchFamily="34" charset="0"/>
                        </a:rPr>
                        <a:t>-1.87 </a:t>
                      </a: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-1.49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-2.89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-1.86 </a:t>
                      </a: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24"/>
                  </a:ext>
                </a:extLst>
              </a:tr>
              <a:tr h="63252">
                <a:tc>
                  <a:txBody>
                    <a:bodyPr/>
                    <a:lstStyle/>
                    <a:p>
                      <a:pPr algn="ctr" fontAlgn="b"/>
                      <a:r>
                        <a:rPr lang="en-US" altLang="zh-CN" sz="400" b="0" dirty="0">
                          <a:solidFill>
                            <a:srgbClr val="000000"/>
                          </a:solidFill>
                          <a:latin typeface="Arial" panose="020B0604020202090204" pitchFamily="34" charset="0"/>
                          <a:cs typeface="Arial" panose="020B0604020202090204" pitchFamily="34" charset="0"/>
                        </a:rPr>
                        <a:t>VTCN1</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ctr"/>
                      <a:endParaRPr lang="en-US" altLang="zh-CN" sz="400" b="0" i="0">
                        <a:solidFill>
                          <a:srgbClr val="000000"/>
                        </a:solidFill>
                        <a:latin typeface="Arial" panose="020B0604020202090204" pitchFamily="34" charset="0"/>
                        <a:ea typeface="等线"/>
                        <a:cs typeface="Arial" panose="020B0604020202090204" pitchFamily="34" charset="0"/>
                      </a:endParaRPr>
                    </a:p>
                  </a:txBody>
                  <a:tcPr marL="6102" marR="6102" marT="6102" marB="0" anchor="ctr"/>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tc>
                  <a:txBody>
                    <a:bodyPr/>
                    <a:lstStyle/>
                    <a:p>
                      <a:pPr algn="ctr" fontAlgn="b"/>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b"/>
                </a:tc>
                <a:extLst>
                  <a:ext uri="{0D108BD9-81ED-4DB2-BD59-A6C34878D82A}">
                    <a16:rowId xmlns:a16="http://schemas.microsoft.com/office/drawing/2014/main" val="10025"/>
                  </a:ext>
                </a:extLst>
              </a:tr>
            </a:tbl>
          </a:graphicData>
        </a:graphic>
      </p:graphicFrame>
      <p:sp>
        <p:nvSpPr>
          <p:cNvPr id="5" name="TextBox 4">
            <a:extLst>
              <a:ext uri="{FF2B5EF4-FFF2-40B4-BE49-F238E27FC236}">
                <a16:creationId xmlns:a16="http://schemas.microsoft.com/office/drawing/2014/main" id="{934004FF-1FB4-ACDD-F826-2C9CE5B45EF0}"/>
              </a:ext>
            </a:extLst>
          </p:cNvPr>
          <p:cNvSpPr txBox="1"/>
          <p:nvPr/>
        </p:nvSpPr>
        <p:spPr>
          <a:xfrm>
            <a:off x="4573558" y="311366"/>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(A).</a:t>
            </a:r>
          </a:p>
        </p:txBody>
      </p:sp>
      <p:sp>
        <p:nvSpPr>
          <p:cNvPr id="7" name="TextBox 6">
            <a:extLst>
              <a:ext uri="{FF2B5EF4-FFF2-40B4-BE49-F238E27FC236}">
                <a16:creationId xmlns:a16="http://schemas.microsoft.com/office/drawing/2014/main" id="{72C1A506-7D8C-104D-52EC-10B67DDB024D}"/>
              </a:ext>
            </a:extLst>
          </p:cNvPr>
          <p:cNvSpPr txBox="1"/>
          <p:nvPr/>
        </p:nvSpPr>
        <p:spPr>
          <a:xfrm>
            <a:off x="4573558" y="2401286"/>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(B).</a:t>
            </a:r>
          </a:p>
        </p:txBody>
      </p:sp>
      <p:sp>
        <p:nvSpPr>
          <p:cNvPr id="4" name="TextBox 3">
            <a:extLst>
              <a:ext uri="{FF2B5EF4-FFF2-40B4-BE49-F238E27FC236}">
                <a16:creationId xmlns:a16="http://schemas.microsoft.com/office/drawing/2014/main" id="{B84BBB0D-B958-C660-E687-7E7CF8BE4C00}"/>
              </a:ext>
            </a:extLst>
          </p:cNvPr>
          <p:cNvSpPr txBox="1"/>
          <p:nvPr/>
        </p:nvSpPr>
        <p:spPr>
          <a:xfrm>
            <a:off x="4523893" y="104455"/>
            <a:ext cx="3088181" cy="222240"/>
          </a:xfrm>
          <a:prstGeom prst="rect">
            <a:avLst/>
          </a:prstGeom>
          <a:noFill/>
        </p:spPr>
        <p:txBody>
          <a:bodyPr wrap="square" rtlCol="0">
            <a:spAutoFit/>
          </a:bodyPr>
          <a:lstStyle/>
          <a:p>
            <a:pPr algn="just"/>
            <a:r>
              <a:rPr lang="en-US" sz="422" b="1" dirty="0" err="1">
                <a:latin typeface="Arial" panose="020B0604020202090204" pitchFamily="34" charset="0"/>
                <a:cs typeface="Arial" panose="020B0604020202090204" pitchFamily="34" charset="0"/>
              </a:rPr>
              <a:t>SFigure</a:t>
            </a:r>
            <a:r>
              <a:rPr lang="en-US" sz="422" b="1" dirty="0">
                <a:latin typeface="Arial" panose="020B0604020202090204" pitchFamily="34" charset="0"/>
                <a:cs typeface="Arial" panose="020B0604020202090204" pitchFamily="34" charset="0"/>
              </a:rPr>
              <a:t> 3. </a:t>
            </a:r>
            <a:r>
              <a:rPr lang="en-US" sz="422" dirty="0">
                <a:latin typeface="Arial" panose="020B0604020202090204" pitchFamily="34" charset="0"/>
                <a:cs typeface="Arial" panose="020B0604020202090204" pitchFamily="34" charset="0"/>
              </a:rPr>
              <a:t>(A) Detailed Expression Profiles Corresponding to Figure 6B (Tumor T cell) for 25 known inhibitory ICs. (B) Detailed Expression Profiles Corresponding to Figure 6C for 7 newly identified inhibitory ICs.</a:t>
            </a:r>
          </a:p>
        </p:txBody>
      </p:sp>
      <p:graphicFrame>
        <p:nvGraphicFramePr>
          <p:cNvPr id="8" name="Table 7">
            <a:extLst>
              <a:ext uri="{FF2B5EF4-FFF2-40B4-BE49-F238E27FC236}">
                <a16:creationId xmlns:a16="http://schemas.microsoft.com/office/drawing/2014/main" id="{9DAC14E7-B007-EC8F-B3C4-C46B57DFF891}"/>
              </a:ext>
            </a:extLst>
          </p:cNvPr>
          <p:cNvGraphicFramePr>
            <a:graphicFrameLocks noGrp="1"/>
          </p:cNvGraphicFramePr>
          <p:nvPr>
            <p:custDataLst>
              <p:tags r:id="rId2"/>
            </p:custDataLst>
          </p:nvPr>
        </p:nvGraphicFramePr>
        <p:xfrm>
          <a:off x="4573559" y="2516701"/>
          <a:ext cx="3044883" cy="891706"/>
        </p:xfrm>
        <a:graphic>
          <a:graphicData uri="http://schemas.openxmlformats.org/drawingml/2006/table">
            <a:tbl>
              <a:tblPr firstRow="1">
                <a:tableStyleId>{3B4B98B0-60AC-42C2-AFA5-B58CD77FA1E5}</a:tableStyleId>
              </a:tblPr>
              <a:tblGrid>
                <a:gridCol w="277928">
                  <a:extLst>
                    <a:ext uri="{9D8B030D-6E8A-4147-A177-3AD203B41FA5}">
                      <a16:colId xmlns:a16="http://schemas.microsoft.com/office/drawing/2014/main" val="20000"/>
                    </a:ext>
                  </a:extLst>
                </a:gridCol>
                <a:gridCol w="258852">
                  <a:extLst>
                    <a:ext uri="{9D8B030D-6E8A-4147-A177-3AD203B41FA5}">
                      <a16:colId xmlns:a16="http://schemas.microsoft.com/office/drawing/2014/main" val="20001"/>
                    </a:ext>
                  </a:extLst>
                </a:gridCol>
                <a:gridCol w="400017">
                  <a:extLst>
                    <a:ext uri="{9D8B030D-6E8A-4147-A177-3AD203B41FA5}">
                      <a16:colId xmlns:a16="http://schemas.microsoft.com/office/drawing/2014/main" val="20002"/>
                    </a:ext>
                  </a:extLst>
                </a:gridCol>
                <a:gridCol w="229503">
                  <a:extLst>
                    <a:ext uri="{9D8B030D-6E8A-4147-A177-3AD203B41FA5}">
                      <a16:colId xmlns:a16="http://schemas.microsoft.com/office/drawing/2014/main" val="20003"/>
                    </a:ext>
                  </a:extLst>
                </a:gridCol>
                <a:gridCol w="230678">
                  <a:extLst>
                    <a:ext uri="{9D8B030D-6E8A-4147-A177-3AD203B41FA5}">
                      <a16:colId xmlns:a16="http://schemas.microsoft.com/office/drawing/2014/main" val="20004"/>
                    </a:ext>
                  </a:extLst>
                </a:gridCol>
                <a:gridCol w="236254">
                  <a:extLst>
                    <a:ext uri="{9D8B030D-6E8A-4147-A177-3AD203B41FA5}">
                      <a16:colId xmlns:a16="http://schemas.microsoft.com/office/drawing/2014/main" val="20005"/>
                    </a:ext>
                  </a:extLst>
                </a:gridCol>
                <a:gridCol w="213949">
                  <a:extLst>
                    <a:ext uri="{9D8B030D-6E8A-4147-A177-3AD203B41FA5}">
                      <a16:colId xmlns:a16="http://schemas.microsoft.com/office/drawing/2014/main" val="20006"/>
                    </a:ext>
                  </a:extLst>
                </a:gridCol>
                <a:gridCol w="227156">
                  <a:extLst>
                    <a:ext uri="{9D8B030D-6E8A-4147-A177-3AD203B41FA5}">
                      <a16:colId xmlns:a16="http://schemas.microsoft.com/office/drawing/2014/main" val="20007"/>
                    </a:ext>
                  </a:extLst>
                </a:gridCol>
                <a:gridCol w="256210">
                  <a:extLst>
                    <a:ext uri="{9D8B030D-6E8A-4147-A177-3AD203B41FA5}">
                      <a16:colId xmlns:a16="http://schemas.microsoft.com/office/drawing/2014/main" val="20008"/>
                    </a:ext>
                  </a:extLst>
                </a:gridCol>
                <a:gridCol w="223047">
                  <a:extLst>
                    <a:ext uri="{9D8B030D-6E8A-4147-A177-3AD203B41FA5}">
                      <a16:colId xmlns:a16="http://schemas.microsoft.com/office/drawing/2014/main" val="20009"/>
                    </a:ext>
                  </a:extLst>
                </a:gridCol>
                <a:gridCol w="245352">
                  <a:extLst>
                    <a:ext uri="{9D8B030D-6E8A-4147-A177-3AD203B41FA5}">
                      <a16:colId xmlns:a16="http://schemas.microsoft.com/office/drawing/2014/main" val="20010"/>
                    </a:ext>
                  </a:extLst>
                </a:gridCol>
                <a:gridCol w="245939">
                  <a:extLst>
                    <a:ext uri="{9D8B030D-6E8A-4147-A177-3AD203B41FA5}">
                      <a16:colId xmlns:a16="http://schemas.microsoft.com/office/drawing/2014/main" val="20011"/>
                    </a:ext>
                  </a:extLst>
                </a:gridCol>
              </a:tblGrid>
              <a:tr h="391864">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7 Unknown Inhibitory ICs on </a:t>
                      </a:r>
                      <a:r>
                        <a:rPr lang="en-US" altLang="zh-CN" sz="400" b="0" dirty="0">
                          <a:solidFill>
                            <a:schemeClr val="tx1"/>
                          </a:solidFill>
                          <a:latin typeface="Arial" panose="020B0604020202090204" pitchFamily="34" charset="0"/>
                          <a:cs typeface="Arial" panose="020B0604020202090204" pitchFamily="34" charset="0"/>
                          <a:sym typeface="+mn-ea"/>
                        </a:rPr>
                        <a:t>TUMOR</a:t>
                      </a:r>
                      <a:endParaRPr lang="en-US" altLang="zh-CN" sz="400" b="0" dirty="0">
                        <a:solidFill>
                          <a:schemeClr val="tx1"/>
                        </a:solidFill>
                        <a:latin typeface="Arial" panose="020B0604020202090204" pitchFamily="34" charset="0"/>
                        <a:cs typeface="Arial" panose="020B0604020202090204" pitchFamily="34" charset="0"/>
                      </a:endParaRPr>
                    </a:p>
                    <a:p>
                      <a:pPr algn="ctr" fontAlgn="ctr"/>
                      <a:r>
                        <a:rPr lang="en-US" altLang="zh-CN" sz="400" b="0" dirty="0">
                          <a:solidFill>
                            <a:schemeClr val="tx1"/>
                          </a:solidFill>
                          <a:latin typeface="Arial" panose="020B0604020202090204" pitchFamily="34" charset="0"/>
                          <a:cs typeface="Arial" panose="020B0604020202090204" pitchFamily="34" charset="0"/>
                        </a:rPr>
                        <a:t>T cells</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GSE120280</a:t>
                      </a: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GSE120280</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a:t>
                      </a:r>
                      <a:r>
                        <a:rPr lang="zh-CN" altLang="en-US" sz="400" b="0" i="0" dirty="0">
                          <a:solidFill>
                            <a:schemeClr val="tx1"/>
                          </a:solidFill>
                          <a:latin typeface="Arial" panose="020B0604020202090204" pitchFamily="34" charset="0"/>
                          <a:ea typeface="宋体" charset="0"/>
                          <a:cs typeface="Arial" panose="020B0604020202090204" pitchFamily="34" charset="0"/>
                        </a:rPr>
                        <a:t>）</a:t>
                      </a: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GSE89225</a:t>
                      </a:r>
                      <a:endParaRPr lang="zh-CN" altLang="en-US"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116347</a:t>
                      </a:r>
                    </a:p>
                  </a:txBody>
                  <a:tcPr marL="6102" marR="6102" marT="6102" marB="0" anchor="ctr"/>
                </a:tc>
                <a:tc>
                  <a:txBody>
                    <a:bodyPr/>
                    <a:lstStyle/>
                    <a:p>
                      <a:pPr algn="ctr" fontAlgn="ctr">
                        <a:buNone/>
                      </a:pP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GSE116347</a:t>
                      </a:r>
                      <a:r>
                        <a:rPr lang="zh-CN" altLang="en-US" sz="400" b="0" i="0" dirty="0">
                          <a:solidFill>
                            <a:schemeClr val="tx1"/>
                          </a:solidFill>
                          <a:latin typeface="Arial" panose="020B0604020202090204" pitchFamily="34" charset="0"/>
                          <a:ea typeface="宋体" charset="0"/>
                          <a:cs typeface="Arial" panose="020B0604020202090204" pitchFamily="34" charset="0"/>
                        </a:rPr>
                        <a:t>（</a:t>
                      </a:r>
                      <a:r>
                        <a:rPr lang="en-US" altLang="zh-CN" sz="400" b="0" i="0" dirty="0">
                          <a:solidFill>
                            <a:schemeClr val="tx1"/>
                          </a:solidFill>
                          <a:latin typeface="Arial" panose="020B0604020202090204" pitchFamily="34" charset="0"/>
                          <a:ea typeface="宋体" charset="0"/>
                          <a:cs typeface="Arial" panose="020B0604020202090204" pitchFamily="34" charset="0"/>
                        </a:rPr>
                        <a:t>1</a:t>
                      </a:r>
                      <a:r>
                        <a:rPr lang="zh-CN" altLang="en-US" sz="400" b="0" i="0" dirty="0">
                          <a:solidFill>
                            <a:schemeClr val="tx1"/>
                          </a:solidFill>
                          <a:latin typeface="Arial" panose="020B0604020202090204" pitchFamily="34" charset="0"/>
                          <a:ea typeface="宋体" charset="0"/>
                          <a:cs typeface="Arial" panose="020B0604020202090204" pitchFamily="34" charset="0"/>
                        </a:rPr>
                        <a:t>）</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116347</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2</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116347</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3</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116347</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4</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GSE</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116347</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5</a:t>
                      </a:r>
                      <a:r>
                        <a:rPr lang="zh-CN" altLang="en-US" sz="400" b="0" i="0" dirty="0">
                          <a:solidFill>
                            <a:schemeClr val="tx1"/>
                          </a:solidFill>
                          <a:latin typeface="Arial" panose="020B0604020202090204" pitchFamily="34" charset="0"/>
                          <a:ea typeface="Arial Regular" panose="020B0604020202090204"/>
                          <a:cs typeface="Arial" panose="020B0604020202090204" pitchFamily="34" charset="0"/>
                        </a:rPr>
                        <a:t>）</a:t>
                      </a:r>
                    </a:p>
                  </a:txBody>
                  <a:tcPr marL="6102" marR="6102" marT="6102" marB="0" anchor="ctr"/>
                </a:tc>
                <a:tc>
                  <a:txBody>
                    <a:bodyPr/>
                    <a:lstStyle/>
                    <a:p>
                      <a:pPr algn="ctr" fontAlgn="ctr">
                        <a:buNone/>
                      </a:pP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GSE139372</a:t>
                      </a: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GSE179975</a:t>
                      </a:r>
                    </a:p>
                  </a:txBody>
                  <a:tcPr marL="6102" marR="6102" marT="6102" marB="0" anchor="ctr"/>
                </a:tc>
                <a:extLst>
                  <a:ext uri="{0D108BD9-81ED-4DB2-BD59-A6C34878D82A}">
                    <a16:rowId xmlns:a16="http://schemas.microsoft.com/office/drawing/2014/main" val="10000"/>
                  </a:ext>
                </a:extLst>
              </a:tr>
              <a:tr h="74692">
                <a:tc>
                  <a:txBody>
                    <a:bodyPr/>
                    <a:lstStyle/>
                    <a:p>
                      <a:pPr algn="ctr" fontAlgn="b"/>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Ehd4</a:t>
                      </a:r>
                    </a:p>
                  </a:txBody>
                  <a:tcPr marL="6102" marR="6102" marT="6102" marB="0" anchor="ctr"/>
                </a:tc>
                <a:tc>
                  <a:txBody>
                    <a:bodyPr/>
                    <a:lstStyle/>
                    <a:p>
                      <a:pPr algn="ctr" fontAlgn="b"/>
                      <a:r>
                        <a:rPr lang="en-US" altLang="zh-CN" sz="400" b="0" i="0" dirty="0">
                          <a:solidFill>
                            <a:srgbClr val="000000"/>
                          </a:solidFill>
                          <a:latin typeface="Arial" panose="020B0604020202090204" pitchFamily="34" charset="0"/>
                          <a:cs typeface="Arial" panose="020B0604020202090204" pitchFamily="34" charset="0"/>
                        </a:rPr>
                        <a:t>2.18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1.57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r>
                        <a:rPr lang="en-US" altLang="zh-CN" sz="400" b="0" i="0" dirty="0">
                          <a:solidFill>
                            <a:srgbClr val="000000"/>
                          </a:solidFill>
                          <a:latin typeface="Arial" panose="020B0604020202090204" pitchFamily="34" charset="0"/>
                          <a:cs typeface="Arial" panose="020B0604020202090204" pitchFamily="34" charset="0"/>
                        </a:rPr>
                        <a:t>2.29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1.62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extLst>
                  <a:ext uri="{0D108BD9-81ED-4DB2-BD59-A6C34878D82A}">
                    <a16:rowId xmlns:a16="http://schemas.microsoft.com/office/drawing/2014/main" val="10001"/>
                  </a:ext>
                </a:extLst>
              </a:tr>
              <a:tr h="70395">
                <a:tc>
                  <a:txBody>
                    <a:bodyPr/>
                    <a:lstStyle/>
                    <a:p>
                      <a:pPr algn="ctr" fontAlgn="b">
                        <a:buClrTx/>
                        <a:buSzTx/>
                        <a:buFontTx/>
                      </a:pPr>
                      <a:r>
                        <a:rPr lang="en-US" altLang="zh-CN" sz="400" b="0" i="0">
                          <a:solidFill>
                            <a:srgbClr val="000000"/>
                          </a:solidFill>
                          <a:latin typeface="Arial" panose="020B0604020202090204" pitchFamily="34" charset="0"/>
                          <a:cs typeface="Arial" panose="020B0604020202090204" pitchFamily="34" charset="0"/>
                        </a:rPr>
                        <a:t>Cd200r1</a:t>
                      </a:r>
                    </a:p>
                  </a:txBody>
                  <a:tcPr marL="6102" marR="6102" marT="6102" marB="0" anchor="ctr"/>
                </a:tc>
                <a:tc>
                  <a:txBody>
                    <a:bodyPr/>
                    <a:lstStyle/>
                    <a:p>
                      <a:pPr algn="ctr" fontAlgn="b"/>
                      <a:r>
                        <a:rPr lang="en-US" altLang="zh-CN" sz="400" b="0" i="0" dirty="0">
                          <a:solidFill>
                            <a:srgbClr val="000000"/>
                          </a:solidFill>
                          <a:latin typeface="Arial" panose="020B0604020202090204" pitchFamily="34" charset="0"/>
                          <a:cs typeface="Arial" panose="020B0604020202090204" pitchFamily="34" charset="0"/>
                        </a:rPr>
                        <a:t>2.02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1.25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r>
                        <a:rPr lang="en-US" altLang="zh-CN" sz="400" b="0" i="0" dirty="0">
                          <a:solidFill>
                            <a:srgbClr val="000000"/>
                          </a:solidFill>
                          <a:latin typeface="Arial" panose="020B0604020202090204" pitchFamily="34" charset="0"/>
                          <a:cs typeface="Arial" panose="020B0604020202090204" pitchFamily="34" charset="0"/>
                        </a:rPr>
                        <a:t>1.36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1.21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1.62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extLst>
                  <a:ext uri="{0D108BD9-81ED-4DB2-BD59-A6C34878D82A}">
                    <a16:rowId xmlns:a16="http://schemas.microsoft.com/office/drawing/2014/main" val="10002"/>
                  </a:ext>
                </a:extLst>
              </a:tr>
              <a:tr h="70395">
                <a:tc>
                  <a:txBody>
                    <a:bodyPr/>
                    <a:lstStyle/>
                    <a:p>
                      <a:pPr algn="ctr" fontAlgn="b"/>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Raph1</a:t>
                      </a:r>
                    </a:p>
                  </a:txBody>
                  <a:tcPr marL="6102" marR="6102" marT="6102" marB="0" anchor="ctr"/>
                </a:tc>
                <a:tc>
                  <a:txBody>
                    <a:bodyPr/>
                    <a:lstStyle/>
                    <a:p>
                      <a:pPr algn="ctr" fontAlgn="b"/>
                      <a:r>
                        <a:rPr lang="en-US" altLang="zh-CN" sz="400" b="0" i="0" dirty="0">
                          <a:solidFill>
                            <a:srgbClr val="000000"/>
                          </a:solidFill>
                          <a:latin typeface="Arial" panose="020B0604020202090204" pitchFamily="34" charset="0"/>
                          <a:cs typeface="Arial" panose="020B0604020202090204" pitchFamily="34" charset="0"/>
                        </a:rPr>
                        <a:t>2.10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1.44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1.35 </a:t>
                      </a:r>
                    </a:p>
                  </a:txBody>
                  <a:tcPr marL="2860" marR="2860" marT="2860" marB="0" anchor="ctr"/>
                </a:tc>
                <a:tc>
                  <a:txBody>
                    <a:bodyPr/>
                    <a:lstStyle/>
                    <a:p>
                      <a:pPr algn="ctr" fontAlgn="b"/>
                      <a:r>
                        <a:rPr lang="en-US" altLang="zh-CN" sz="400" b="0" i="0" dirty="0">
                          <a:solidFill>
                            <a:srgbClr val="000000"/>
                          </a:solidFill>
                          <a:latin typeface="Arial" panose="020B0604020202090204" pitchFamily="34" charset="0"/>
                          <a:cs typeface="Arial" panose="020B0604020202090204" pitchFamily="34" charset="0"/>
                        </a:rPr>
                        <a:t>2.28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1.03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1.56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extLst>
                  <a:ext uri="{0D108BD9-81ED-4DB2-BD59-A6C34878D82A}">
                    <a16:rowId xmlns:a16="http://schemas.microsoft.com/office/drawing/2014/main" val="10003"/>
                  </a:ext>
                </a:extLst>
              </a:tr>
              <a:tr h="73173">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CD86</a:t>
                      </a:r>
                    </a:p>
                  </a:txBody>
                  <a:tcPr marL="6102" marR="6102" marT="6102" marB="0" anchor="ctr"/>
                </a:tc>
                <a:tc>
                  <a:txBody>
                    <a:bodyPr/>
                    <a:lstStyle/>
                    <a:p>
                      <a:pPr algn="ctr" fontAlgn="b"/>
                      <a:r>
                        <a:rPr lang="en-US" altLang="zh-CN" sz="400" b="0" i="0" dirty="0">
                          <a:solidFill>
                            <a:srgbClr val="000000"/>
                          </a:solidFill>
                          <a:latin typeface="Arial" panose="020B0604020202090204" pitchFamily="34" charset="0"/>
                          <a:cs typeface="Arial" panose="020B0604020202090204" pitchFamily="34" charset="0"/>
                        </a:rPr>
                        <a:t>2.79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2.58</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1.94</a:t>
                      </a:r>
                    </a:p>
                  </a:txBody>
                  <a:tcPr marL="2860" marR="2860" marT="2860" marB="0" anchor="ctr"/>
                </a:tc>
                <a:tc>
                  <a:txBody>
                    <a:bodyPr/>
                    <a:lstStyle/>
                    <a:p>
                      <a:pPr algn="ctr" fontAlgn="b"/>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2.08</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1.11</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extLst>
                  <a:ext uri="{0D108BD9-81ED-4DB2-BD59-A6C34878D82A}">
                    <a16:rowId xmlns:a16="http://schemas.microsoft.com/office/drawing/2014/main" val="10004"/>
                  </a:ext>
                </a:extLst>
              </a:tr>
              <a:tr h="70395">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Cd38</a:t>
                      </a:r>
                    </a:p>
                  </a:txBody>
                  <a:tcPr marL="6102" marR="6102" marT="6102" marB="0" anchor="ctr"/>
                </a:tc>
                <a:tc>
                  <a:txBody>
                    <a:bodyPr/>
                    <a:lstStyle/>
                    <a:p>
                      <a:pPr algn="ctr" fontAlgn="b"/>
                      <a:r>
                        <a:rPr lang="en-US" altLang="zh-CN" sz="400" b="0" i="0" dirty="0">
                          <a:solidFill>
                            <a:srgbClr val="000000"/>
                          </a:solidFill>
                          <a:latin typeface="Arial" panose="020B0604020202090204" pitchFamily="34" charset="0"/>
                          <a:cs typeface="Arial" panose="020B0604020202090204" pitchFamily="34" charset="0"/>
                        </a:rPr>
                        <a:t>3.24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1.99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3.20 </a:t>
                      </a:r>
                    </a:p>
                  </a:txBody>
                  <a:tcPr marL="2860" marR="2860" marT="2860" marB="0" anchor="ctr"/>
                </a:tc>
                <a:tc>
                  <a:txBody>
                    <a:bodyPr/>
                    <a:lstStyle/>
                    <a:p>
                      <a:pPr algn="ctr" fontAlgn="b"/>
                      <a:r>
                        <a:rPr lang="en-US" altLang="zh-CN" sz="400" b="0" i="0" dirty="0">
                          <a:solidFill>
                            <a:srgbClr val="000000"/>
                          </a:solidFill>
                          <a:latin typeface="Arial" panose="020B0604020202090204" pitchFamily="34" charset="0"/>
                          <a:cs typeface="Arial" panose="020B0604020202090204" pitchFamily="34" charset="0"/>
                        </a:rPr>
                        <a:t>1.75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2.48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2.62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-2.62 </a:t>
                      </a:r>
                    </a:p>
                  </a:txBody>
                  <a:tcPr marL="2860" marR="2860" marT="2860" marB="0" anchor="ctr"/>
                </a:tc>
                <a:extLst>
                  <a:ext uri="{0D108BD9-81ED-4DB2-BD59-A6C34878D82A}">
                    <a16:rowId xmlns:a16="http://schemas.microsoft.com/office/drawing/2014/main" val="10005"/>
                  </a:ext>
                </a:extLst>
              </a:tr>
              <a:tr h="70395">
                <a:tc>
                  <a:txBody>
                    <a:bodyPr/>
                    <a:lstStyle/>
                    <a:p>
                      <a:pPr algn="ctr" fontAlgn="b"/>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Cep55</a:t>
                      </a:r>
                    </a:p>
                  </a:txBody>
                  <a:tcPr marL="6102" marR="6102" marT="6102" marB="0" anchor="ctr"/>
                </a:tc>
                <a:tc>
                  <a:txBody>
                    <a:bodyPr/>
                    <a:lstStyle/>
                    <a:p>
                      <a:pPr algn="ctr" fontAlgn="b"/>
                      <a:r>
                        <a:rPr lang="en-US" altLang="zh-CN" sz="400" b="0" i="0" dirty="0">
                          <a:solidFill>
                            <a:srgbClr val="000000"/>
                          </a:solidFill>
                          <a:latin typeface="Arial" panose="020B0604020202090204" pitchFamily="34" charset="0"/>
                          <a:cs typeface="Arial" panose="020B0604020202090204" pitchFamily="34" charset="0"/>
                        </a:rPr>
                        <a:t>1.07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2.02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3.62 </a:t>
                      </a: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2.74 </a:t>
                      </a:r>
                    </a:p>
                  </a:txBody>
                  <a:tcPr marL="2860" marR="2860" marT="2860" marB="0" anchor="ctr"/>
                </a:tc>
                <a:tc>
                  <a:txBody>
                    <a:bodyPr/>
                    <a:lstStyle/>
                    <a:p>
                      <a:pPr algn="ctr" fontAlgn="b"/>
                      <a:r>
                        <a:rPr lang="en-US" altLang="zh-CN" sz="400" b="0" i="0" dirty="0">
                          <a:solidFill>
                            <a:srgbClr val="000000"/>
                          </a:solidFill>
                          <a:latin typeface="Arial" panose="020B0604020202090204" pitchFamily="34" charset="0"/>
                          <a:cs typeface="Arial" panose="020B0604020202090204" pitchFamily="34" charset="0"/>
                        </a:rPr>
                        <a:t>3.92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1.65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3.96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extLst>
                  <a:ext uri="{0D108BD9-81ED-4DB2-BD59-A6C34878D82A}">
                    <a16:rowId xmlns:a16="http://schemas.microsoft.com/office/drawing/2014/main" val="10006"/>
                  </a:ext>
                </a:extLst>
              </a:tr>
              <a:tr h="70395">
                <a:tc>
                  <a:txBody>
                    <a:bodyPr/>
                    <a:lstStyle/>
                    <a:p>
                      <a:pPr algn="ctr" fontAlgn="b"/>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Prc1</a:t>
                      </a:r>
                    </a:p>
                  </a:txBody>
                  <a:tcPr marL="6102" marR="6102" marT="6102" marB="0" anchor="ctr"/>
                </a:tc>
                <a:tc>
                  <a:txBody>
                    <a:bodyPr/>
                    <a:lstStyle/>
                    <a:p>
                      <a:pPr algn="ctr" fontAlgn="b"/>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r>
                        <a:rPr lang="en-US" altLang="zh-CN" sz="400" b="0" i="0" dirty="0">
                          <a:solidFill>
                            <a:srgbClr val="000000"/>
                          </a:solidFill>
                          <a:latin typeface="Arial" panose="020B0604020202090204" pitchFamily="34" charset="0"/>
                          <a:cs typeface="Arial" panose="020B0604020202090204" pitchFamily="34" charset="0"/>
                        </a:rPr>
                        <a:t>1.73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r>
                        <a:rPr lang="en-US" altLang="zh-CN" sz="400" b="0" i="0" dirty="0">
                          <a:solidFill>
                            <a:srgbClr val="000000"/>
                          </a:solidFill>
                          <a:latin typeface="Arial" panose="020B0604020202090204" pitchFamily="34" charset="0"/>
                          <a:cs typeface="Arial" panose="020B0604020202090204" pitchFamily="34" charset="0"/>
                        </a:rPr>
                        <a:t>1.97 </a:t>
                      </a: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tc>
                  <a:txBody>
                    <a:bodyPr/>
                    <a:lstStyle/>
                    <a:p>
                      <a:pPr algn="ctr" fontAlgn="b">
                        <a:buClrTx/>
                        <a:buSzTx/>
                        <a:buFontTx/>
                      </a:pPr>
                      <a:endParaRPr lang="en-US" altLang="zh-CN" sz="400" b="0" i="0" dirty="0">
                        <a:solidFill>
                          <a:srgbClr val="000000"/>
                        </a:solidFill>
                        <a:latin typeface="Arial" panose="020B0604020202090204" pitchFamily="34" charset="0"/>
                        <a:cs typeface="Arial" panose="020B0604020202090204" pitchFamily="34" charset="0"/>
                      </a:endParaRPr>
                    </a:p>
                  </a:txBody>
                  <a:tcPr marL="2860" marR="2860" marT="2860"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91539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custDataLst>
              <p:tags r:id="rId1"/>
            </p:custDataLst>
          </p:nvPr>
        </p:nvGraphicFramePr>
        <p:xfrm>
          <a:off x="4534869" y="395460"/>
          <a:ext cx="3122262" cy="1815995"/>
        </p:xfrm>
        <a:graphic>
          <a:graphicData uri="http://schemas.openxmlformats.org/drawingml/2006/table">
            <a:tbl>
              <a:tblPr firstRow="1">
                <a:tableStyleId>{3B4B98B0-60AC-42C2-AFA5-B58CD77FA1E5}</a:tableStyleId>
              </a:tblPr>
              <a:tblGrid>
                <a:gridCol w="384870">
                  <a:extLst>
                    <a:ext uri="{9D8B030D-6E8A-4147-A177-3AD203B41FA5}">
                      <a16:colId xmlns:a16="http://schemas.microsoft.com/office/drawing/2014/main" val="20000"/>
                    </a:ext>
                  </a:extLst>
                </a:gridCol>
                <a:gridCol w="192564">
                  <a:extLst>
                    <a:ext uri="{9D8B030D-6E8A-4147-A177-3AD203B41FA5}">
                      <a16:colId xmlns:a16="http://schemas.microsoft.com/office/drawing/2014/main" val="20001"/>
                    </a:ext>
                  </a:extLst>
                </a:gridCol>
                <a:gridCol w="404469">
                  <a:extLst>
                    <a:ext uri="{9D8B030D-6E8A-4147-A177-3AD203B41FA5}">
                      <a16:colId xmlns:a16="http://schemas.microsoft.com/office/drawing/2014/main" val="20002"/>
                    </a:ext>
                  </a:extLst>
                </a:gridCol>
                <a:gridCol w="256726">
                  <a:extLst>
                    <a:ext uri="{9D8B030D-6E8A-4147-A177-3AD203B41FA5}">
                      <a16:colId xmlns:a16="http://schemas.microsoft.com/office/drawing/2014/main" val="20003"/>
                    </a:ext>
                  </a:extLst>
                </a:gridCol>
                <a:gridCol w="232225">
                  <a:extLst>
                    <a:ext uri="{9D8B030D-6E8A-4147-A177-3AD203B41FA5}">
                      <a16:colId xmlns:a16="http://schemas.microsoft.com/office/drawing/2014/main" val="20004"/>
                    </a:ext>
                  </a:extLst>
                </a:gridCol>
                <a:gridCol w="233500">
                  <a:extLst>
                    <a:ext uri="{9D8B030D-6E8A-4147-A177-3AD203B41FA5}">
                      <a16:colId xmlns:a16="http://schemas.microsoft.com/office/drawing/2014/main" val="20005"/>
                    </a:ext>
                  </a:extLst>
                </a:gridCol>
                <a:gridCol w="238720">
                  <a:extLst>
                    <a:ext uri="{9D8B030D-6E8A-4147-A177-3AD203B41FA5}">
                      <a16:colId xmlns:a16="http://schemas.microsoft.com/office/drawing/2014/main" val="20006"/>
                    </a:ext>
                  </a:extLst>
                </a:gridCol>
                <a:gridCol w="216590">
                  <a:extLst>
                    <a:ext uri="{9D8B030D-6E8A-4147-A177-3AD203B41FA5}">
                      <a16:colId xmlns:a16="http://schemas.microsoft.com/office/drawing/2014/main" val="20007"/>
                    </a:ext>
                  </a:extLst>
                </a:gridCol>
                <a:gridCol w="229597">
                  <a:extLst>
                    <a:ext uri="{9D8B030D-6E8A-4147-A177-3AD203B41FA5}">
                      <a16:colId xmlns:a16="http://schemas.microsoft.com/office/drawing/2014/main" val="20008"/>
                    </a:ext>
                  </a:extLst>
                </a:gridCol>
                <a:gridCol w="259189">
                  <a:extLst>
                    <a:ext uri="{9D8B030D-6E8A-4147-A177-3AD203B41FA5}">
                      <a16:colId xmlns:a16="http://schemas.microsoft.com/office/drawing/2014/main" val="20009"/>
                    </a:ext>
                  </a:extLst>
                </a:gridCol>
                <a:gridCol w="225375">
                  <a:extLst>
                    <a:ext uri="{9D8B030D-6E8A-4147-A177-3AD203B41FA5}">
                      <a16:colId xmlns:a16="http://schemas.microsoft.com/office/drawing/2014/main" val="20010"/>
                    </a:ext>
                  </a:extLst>
                </a:gridCol>
                <a:gridCol w="248437">
                  <a:extLst>
                    <a:ext uri="{9D8B030D-6E8A-4147-A177-3AD203B41FA5}">
                      <a16:colId xmlns:a16="http://schemas.microsoft.com/office/drawing/2014/main" val="20011"/>
                    </a:ext>
                  </a:extLst>
                </a:gridCol>
              </a:tblGrid>
              <a:tr h="234702">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25 Known Inhibitory Immune checkpoints </a:t>
                      </a: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GSE197587</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GSE197587(1)</a:t>
                      </a:r>
                      <a:endParaRPr lang="zh-CN" altLang="en-US" sz="400" b="0" i="0" dirty="0">
                        <a:solidFill>
                          <a:schemeClr val="tx1"/>
                        </a:solidFill>
                        <a:latin typeface="Arial" panose="020B0604020202090204" pitchFamily="34" charset="0"/>
                        <a:ea typeface="宋体" charset="0"/>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GSE197587(2)</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GSE197587(3)</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GSE164699</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buNone/>
                      </a:pPr>
                      <a:r>
                        <a:rPr lang="en-US" altLang="zh-CN" sz="400" b="0" i="0" dirty="0">
                          <a:solidFill>
                            <a:schemeClr val="tx1"/>
                          </a:solidFill>
                          <a:latin typeface="Arial" panose="020B0604020202090204" pitchFamily="34" charset="0"/>
                          <a:ea typeface="宋体" charset="0"/>
                          <a:cs typeface="Arial" panose="020B0604020202090204" pitchFamily="34" charset="0"/>
                        </a:rPr>
                        <a:t>GSE71695</a:t>
                      </a:r>
                    </a:p>
                    <a:p>
                      <a:pPr algn="ctr" fontAlgn="ctr">
                        <a:buNone/>
                      </a:pP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GSE58654</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GSE55003</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GSE48879</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GSE8969</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buNone/>
                      </a:pP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GSE7810</a:t>
                      </a:r>
                    </a:p>
                    <a:p>
                      <a:pPr algn="ctr" fontAlgn="ctr">
                        <a:buNone/>
                      </a:pP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0"/>
                  </a:ext>
                </a:extLst>
              </a:tr>
              <a:tr h="63252">
                <a:tc>
                  <a:txBody>
                    <a:bodyPr/>
                    <a:lstStyle/>
                    <a:p>
                      <a:pPr algn="ctr" fontAlgn="b"/>
                      <a:r>
                        <a:rPr lang="en-US" altLang="zh-CN" sz="400" b="0" dirty="0">
                          <a:solidFill>
                            <a:schemeClr val="tx1"/>
                          </a:solidFill>
                          <a:latin typeface="Arial" panose="020B0604020202090204" pitchFamily="34" charset="0"/>
                          <a:cs typeface="Arial" panose="020B0604020202090204" pitchFamily="34" charset="0"/>
                        </a:rPr>
                        <a:t>SIGLEC10</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01"/>
                  </a:ext>
                </a:extLst>
              </a:tr>
              <a:tr h="63252">
                <a:tc>
                  <a:txBody>
                    <a:bodyPr/>
                    <a:lstStyle/>
                    <a:p>
                      <a:pPr algn="ctr" fontAlgn="b">
                        <a:buClrTx/>
                        <a:buSzTx/>
                        <a:buFontTx/>
                      </a:pPr>
                      <a:r>
                        <a:rPr lang="en-US" altLang="zh-CN" sz="400" b="0" dirty="0">
                          <a:solidFill>
                            <a:schemeClr val="tx1"/>
                          </a:solidFill>
                          <a:latin typeface="Arial" panose="020B0604020202090204" pitchFamily="34" charset="0"/>
                          <a:cs typeface="Arial" panose="020B0604020202090204" pitchFamily="34" charset="0"/>
                        </a:rPr>
                        <a:t>PDCD1</a:t>
                      </a:r>
                      <a:endParaRPr lang="en-US" altLang="zh-CN" sz="400" b="0" i="0" dirty="0">
                        <a:solidFill>
                          <a:schemeClr val="tx1"/>
                        </a:solidFill>
                        <a:latin typeface="Arial" panose="020B0604020202090204" pitchFamily="34" charset="0"/>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2.12</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-0.33</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extLst>
                  <a:ext uri="{0D108BD9-81ED-4DB2-BD59-A6C34878D82A}">
                    <a16:rowId xmlns:a16="http://schemas.microsoft.com/office/drawing/2014/main" val="10002"/>
                  </a:ext>
                </a:extLst>
              </a:tr>
              <a:tr h="63252">
                <a:tc>
                  <a:txBody>
                    <a:bodyPr/>
                    <a:lstStyle/>
                    <a:p>
                      <a:pPr algn="ctr" fontAlgn="b"/>
                      <a:r>
                        <a:rPr lang="en-US" altLang="zh-CN" sz="400" b="0" dirty="0">
                          <a:solidFill>
                            <a:schemeClr val="tx1"/>
                          </a:solidFill>
                          <a:latin typeface="Arial" panose="020B0604020202090204" pitchFamily="34" charset="0"/>
                          <a:cs typeface="Arial" panose="020B0604020202090204" pitchFamily="34" charset="0"/>
                        </a:rPr>
                        <a:t>CD47</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-1.24</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-2.01</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0.80</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-0.80</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-2.30</a:t>
                      </a: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0.88</a:t>
                      </a:r>
                    </a:p>
                  </a:txBody>
                  <a:tcPr marL="2860" marR="2860" marT="2860" marB="0" anchor="ctr"/>
                </a:tc>
                <a:extLst>
                  <a:ext uri="{0D108BD9-81ED-4DB2-BD59-A6C34878D82A}">
                    <a16:rowId xmlns:a16="http://schemas.microsoft.com/office/drawing/2014/main" val="10003"/>
                  </a:ext>
                </a:extLst>
              </a:tr>
              <a:tr h="63252">
                <a:tc>
                  <a:txBody>
                    <a:bodyPr/>
                    <a:lstStyle/>
                    <a:p>
                      <a:pPr algn="ctr" fontAlgn="b"/>
                      <a:r>
                        <a:rPr lang="en-US" altLang="zh-CN" sz="400" b="0" dirty="0">
                          <a:solidFill>
                            <a:schemeClr val="tx1"/>
                          </a:solidFill>
                          <a:latin typeface="Arial" panose="020B0604020202090204" pitchFamily="34" charset="0"/>
                          <a:cs typeface="Arial" panose="020B0604020202090204" pitchFamily="34" charset="0"/>
                        </a:rPr>
                        <a:t>CTLA4</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04"/>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KLRG1</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-0.38</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05"/>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HAVCR2</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-0.35</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06"/>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LAG3</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0.89</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07"/>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KIR3DL3</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08"/>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KIR2DL4</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09"/>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VSIR</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-0.55</a:t>
                      </a: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-0.30</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0.86</a:t>
                      </a:r>
                    </a:p>
                  </a:txBody>
                  <a:tcPr marL="2860" marR="2860" marT="2860" marB="0" anchor="ctr"/>
                </a:tc>
                <a:extLst>
                  <a:ext uri="{0D108BD9-81ED-4DB2-BD59-A6C34878D82A}">
                    <a16:rowId xmlns:a16="http://schemas.microsoft.com/office/drawing/2014/main" val="10010"/>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CD49B</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11"/>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LILRB1</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12"/>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SIGLEC9</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13"/>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SIGLEC7</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14"/>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TIGIT</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15"/>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PVRIG</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16"/>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CD96</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sym typeface="+mn-ea"/>
                      </a:endParaRPr>
                    </a:p>
                  </a:txBody>
                  <a:tcPr marL="2860" marR="2860" marT="2860" marB="0" anchor="ctr"/>
                </a:tc>
                <a:extLst>
                  <a:ext uri="{0D108BD9-81ED-4DB2-BD59-A6C34878D82A}">
                    <a16:rowId xmlns:a16="http://schemas.microsoft.com/office/drawing/2014/main" val="10017"/>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SELPLG</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1.34</a:t>
                      </a:r>
                    </a:p>
                  </a:txBody>
                  <a:tcPr marL="2860" marR="2860" marT="2860" marB="0" anchor="ctr"/>
                </a:tc>
                <a:extLst>
                  <a:ext uri="{0D108BD9-81ED-4DB2-BD59-A6C34878D82A}">
                    <a16:rowId xmlns:a16="http://schemas.microsoft.com/office/drawing/2014/main" val="10018"/>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CD160</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-0.19</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19"/>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TNFRSF25</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20"/>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TNFRSF8</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21"/>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SIGLEC15</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22"/>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KLRC1</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-2.33</a:t>
                      </a: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0.39</a:t>
                      </a: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-0.21</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1.33</a:t>
                      </a:r>
                    </a:p>
                  </a:txBody>
                  <a:tcPr marL="2860" marR="2860" marT="2860" marB="0" anchor="ctr"/>
                </a:tc>
                <a:extLst>
                  <a:ext uri="{0D108BD9-81ED-4DB2-BD59-A6C34878D82A}">
                    <a16:rowId xmlns:a16="http://schemas.microsoft.com/office/drawing/2014/main" val="10023"/>
                  </a:ext>
                </a:extLst>
              </a:tr>
              <a:tr h="63252">
                <a:tc>
                  <a:txBody>
                    <a:bodyPr/>
                    <a:lstStyle/>
                    <a:p>
                      <a:pPr algn="ctr" fontAlgn="b"/>
                      <a:r>
                        <a:rPr lang="en-US" altLang="zh-CN" sz="400" b="0">
                          <a:solidFill>
                            <a:schemeClr val="tx1"/>
                          </a:solidFill>
                          <a:latin typeface="Arial" panose="020B0604020202090204" pitchFamily="34" charset="0"/>
                          <a:cs typeface="Arial" panose="020B0604020202090204" pitchFamily="34" charset="0"/>
                        </a:rPr>
                        <a:t>LAIR1</a:t>
                      </a:r>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-1.22</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-0.32</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0.56</a:t>
                      </a:r>
                    </a:p>
                  </a:txBody>
                  <a:tcPr marL="2860" marR="2860" marT="2860" marB="0" anchor="ctr"/>
                </a:tc>
                <a:extLst>
                  <a:ext uri="{0D108BD9-81ED-4DB2-BD59-A6C34878D82A}">
                    <a16:rowId xmlns:a16="http://schemas.microsoft.com/office/drawing/2014/main" val="10024"/>
                  </a:ext>
                </a:extLst>
              </a:tr>
              <a:tr h="63252">
                <a:tc>
                  <a:txBody>
                    <a:bodyPr/>
                    <a:lstStyle/>
                    <a:p>
                      <a:pPr algn="ctr" fontAlgn="b"/>
                      <a:r>
                        <a:rPr lang="en-US" altLang="zh-CN" sz="400" b="0" dirty="0">
                          <a:solidFill>
                            <a:schemeClr val="tx1"/>
                          </a:solidFill>
                          <a:latin typeface="Arial" panose="020B0604020202090204" pitchFamily="34" charset="0"/>
                          <a:cs typeface="Arial" panose="020B0604020202090204" pitchFamily="34" charset="0"/>
                        </a:rPr>
                        <a:t>VTCN1</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-0.93</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1.75</a:t>
                      </a: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-3.06</a:t>
                      </a:r>
                    </a:p>
                  </a:txBody>
                  <a:tcPr marL="2860" marR="2860" marT="2860" marB="0" anchor="ctr"/>
                </a:tc>
                <a:tc>
                  <a:txBody>
                    <a:bodyPr/>
                    <a:lstStyle/>
                    <a:p>
                      <a:pPr algn="ctr" fontAlgn="b"/>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-1.66</a:t>
                      </a:r>
                    </a:p>
                  </a:txBody>
                  <a:tcPr marL="2860" marR="2860" marT="2860" marB="0" anchor="ctr"/>
                </a:tc>
                <a:extLst>
                  <a:ext uri="{0D108BD9-81ED-4DB2-BD59-A6C34878D82A}">
                    <a16:rowId xmlns:a16="http://schemas.microsoft.com/office/drawing/2014/main" val="10025"/>
                  </a:ext>
                </a:extLst>
              </a:tr>
            </a:tbl>
          </a:graphicData>
        </a:graphic>
      </p:graphicFrame>
      <p:sp>
        <p:nvSpPr>
          <p:cNvPr id="4" name="TextBox 3">
            <a:extLst>
              <a:ext uri="{FF2B5EF4-FFF2-40B4-BE49-F238E27FC236}">
                <a16:creationId xmlns:a16="http://schemas.microsoft.com/office/drawing/2014/main" id="{D0D528DB-867B-17B6-0246-2192DA7F0707}"/>
              </a:ext>
            </a:extLst>
          </p:cNvPr>
          <p:cNvSpPr txBox="1"/>
          <p:nvPr/>
        </p:nvSpPr>
        <p:spPr>
          <a:xfrm>
            <a:off x="4558157" y="280994"/>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(A).</a:t>
            </a:r>
          </a:p>
        </p:txBody>
      </p:sp>
      <p:sp>
        <p:nvSpPr>
          <p:cNvPr id="5" name="TextBox 4">
            <a:extLst>
              <a:ext uri="{FF2B5EF4-FFF2-40B4-BE49-F238E27FC236}">
                <a16:creationId xmlns:a16="http://schemas.microsoft.com/office/drawing/2014/main" id="{E01746F1-CAAB-2925-43C8-480061D3F5FF}"/>
              </a:ext>
            </a:extLst>
          </p:cNvPr>
          <p:cNvSpPr txBox="1"/>
          <p:nvPr/>
        </p:nvSpPr>
        <p:spPr>
          <a:xfrm>
            <a:off x="4558157" y="2403252"/>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(B).</a:t>
            </a:r>
          </a:p>
        </p:txBody>
      </p:sp>
      <p:sp>
        <p:nvSpPr>
          <p:cNvPr id="7" name="TextBox 6">
            <a:extLst>
              <a:ext uri="{FF2B5EF4-FFF2-40B4-BE49-F238E27FC236}">
                <a16:creationId xmlns:a16="http://schemas.microsoft.com/office/drawing/2014/main" id="{D5944BDB-1D75-B4F1-1C64-25031B7DCD49}"/>
              </a:ext>
            </a:extLst>
          </p:cNvPr>
          <p:cNvSpPr txBox="1"/>
          <p:nvPr/>
        </p:nvSpPr>
        <p:spPr>
          <a:xfrm>
            <a:off x="4545662" y="108820"/>
            <a:ext cx="3088181" cy="222240"/>
          </a:xfrm>
          <a:prstGeom prst="rect">
            <a:avLst/>
          </a:prstGeom>
          <a:noFill/>
        </p:spPr>
        <p:txBody>
          <a:bodyPr wrap="square" rtlCol="0">
            <a:spAutoFit/>
          </a:bodyPr>
          <a:lstStyle/>
          <a:p>
            <a:pPr algn="just"/>
            <a:r>
              <a:rPr lang="en-US" sz="422" b="1" dirty="0" err="1">
                <a:latin typeface="Arial" panose="020B0604020202090204" pitchFamily="34" charset="0"/>
                <a:cs typeface="Arial" panose="020B0604020202090204" pitchFamily="34" charset="0"/>
              </a:rPr>
              <a:t>SFigure</a:t>
            </a:r>
            <a:r>
              <a:rPr lang="en-US" sz="422" b="1" dirty="0">
                <a:latin typeface="Arial" panose="020B0604020202090204" pitchFamily="34" charset="0"/>
                <a:cs typeface="Arial" panose="020B0604020202090204" pitchFamily="34" charset="0"/>
              </a:rPr>
              <a:t> 4. </a:t>
            </a:r>
            <a:r>
              <a:rPr lang="en-US" sz="422" dirty="0">
                <a:latin typeface="Arial" panose="020B0604020202090204" pitchFamily="34" charset="0"/>
                <a:cs typeface="Arial" panose="020B0604020202090204" pitchFamily="34" charset="0"/>
              </a:rPr>
              <a:t>(A) Detailed Expression Profiles Corresponding to Figure 7B (NRF2-/-) for 25 known inhibitory ICs. (B) Detailed Expression Profiles Corresponding to Figure 7C for 7 newly identified inhibitory ICs.</a:t>
            </a:r>
          </a:p>
        </p:txBody>
      </p:sp>
      <p:graphicFrame>
        <p:nvGraphicFramePr>
          <p:cNvPr id="8" name="Table 7">
            <a:extLst>
              <a:ext uri="{FF2B5EF4-FFF2-40B4-BE49-F238E27FC236}">
                <a16:creationId xmlns:a16="http://schemas.microsoft.com/office/drawing/2014/main" id="{4937918E-4B52-06A6-9618-24EF04DCEA62}"/>
              </a:ext>
            </a:extLst>
          </p:cNvPr>
          <p:cNvGraphicFramePr>
            <a:graphicFrameLocks noGrp="1"/>
          </p:cNvGraphicFramePr>
          <p:nvPr>
            <p:custDataLst>
              <p:tags r:id="rId2"/>
            </p:custDataLst>
          </p:nvPr>
        </p:nvGraphicFramePr>
        <p:xfrm>
          <a:off x="4541647" y="2526949"/>
          <a:ext cx="3096212" cy="827691"/>
        </p:xfrm>
        <a:graphic>
          <a:graphicData uri="http://schemas.openxmlformats.org/drawingml/2006/table">
            <a:tbl>
              <a:tblPr firstRow="1">
                <a:tableStyleId>{3B4B98B0-60AC-42C2-AFA5-B58CD77FA1E5}</a:tableStyleId>
              </a:tblPr>
              <a:tblGrid>
                <a:gridCol w="381676">
                  <a:extLst>
                    <a:ext uri="{9D8B030D-6E8A-4147-A177-3AD203B41FA5}">
                      <a16:colId xmlns:a16="http://schemas.microsoft.com/office/drawing/2014/main" val="20000"/>
                    </a:ext>
                  </a:extLst>
                </a:gridCol>
                <a:gridCol w="190986">
                  <a:extLst>
                    <a:ext uri="{9D8B030D-6E8A-4147-A177-3AD203B41FA5}">
                      <a16:colId xmlns:a16="http://schemas.microsoft.com/office/drawing/2014/main" val="20001"/>
                    </a:ext>
                  </a:extLst>
                </a:gridCol>
                <a:gridCol w="401159">
                  <a:extLst>
                    <a:ext uri="{9D8B030D-6E8A-4147-A177-3AD203B41FA5}">
                      <a16:colId xmlns:a16="http://schemas.microsoft.com/office/drawing/2014/main" val="20002"/>
                    </a:ext>
                  </a:extLst>
                </a:gridCol>
                <a:gridCol w="254451">
                  <a:extLst>
                    <a:ext uri="{9D8B030D-6E8A-4147-A177-3AD203B41FA5}">
                      <a16:colId xmlns:a16="http://schemas.microsoft.com/office/drawing/2014/main" val="20003"/>
                    </a:ext>
                  </a:extLst>
                </a:gridCol>
                <a:gridCol w="230245">
                  <a:extLst>
                    <a:ext uri="{9D8B030D-6E8A-4147-A177-3AD203B41FA5}">
                      <a16:colId xmlns:a16="http://schemas.microsoft.com/office/drawing/2014/main" val="20004"/>
                    </a:ext>
                  </a:extLst>
                </a:gridCol>
                <a:gridCol w="231721">
                  <a:extLst>
                    <a:ext uri="{9D8B030D-6E8A-4147-A177-3AD203B41FA5}">
                      <a16:colId xmlns:a16="http://schemas.microsoft.com/office/drawing/2014/main" val="20005"/>
                    </a:ext>
                  </a:extLst>
                </a:gridCol>
                <a:gridCol w="236739">
                  <a:extLst>
                    <a:ext uri="{9D8B030D-6E8A-4147-A177-3AD203B41FA5}">
                      <a16:colId xmlns:a16="http://schemas.microsoft.com/office/drawing/2014/main" val="20006"/>
                    </a:ext>
                  </a:extLst>
                </a:gridCol>
                <a:gridCol w="214896">
                  <a:extLst>
                    <a:ext uri="{9D8B030D-6E8A-4147-A177-3AD203B41FA5}">
                      <a16:colId xmlns:a16="http://schemas.microsoft.com/office/drawing/2014/main" val="20007"/>
                    </a:ext>
                  </a:extLst>
                </a:gridCol>
                <a:gridCol w="227589">
                  <a:extLst>
                    <a:ext uri="{9D8B030D-6E8A-4147-A177-3AD203B41FA5}">
                      <a16:colId xmlns:a16="http://schemas.microsoft.com/office/drawing/2014/main" val="20008"/>
                    </a:ext>
                  </a:extLst>
                </a:gridCol>
                <a:gridCol w="257108">
                  <a:extLst>
                    <a:ext uri="{9D8B030D-6E8A-4147-A177-3AD203B41FA5}">
                      <a16:colId xmlns:a16="http://schemas.microsoft.com/office/drawing/2014/main" val="20009"/>
                    </a:ext>
                  </a:extLst>
                </a:gridCol>
                <a:gridCol w="223456">
                  <a:extLst>
                    <a:ext uri="{9D8B030D-6E8A-4147-A177-3AD203B41FA5}">
                      <a16:colId xmlns:a16="http://schemas.microsoft.com/office/drawing/2014/main" val="20010"/>
                    </a:ext>
                  </a:extLst>
                </a:gridCol>
                <a:gridCol w="246186">
                  <a:extLst>
                    <a:ext uri="{9D8B030D-6E8A-4147-A177-3AD203B41FA5}">
                      <a16:colId xmlns:a16="http://schemas.microsoft.com/office/drawing/2014/main" val="20011"/>
                    </a:ext>
                  </a:extLst>
                </a:gridCol>
              </a:tblGrid>
              <a:tr h="264527">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7 Unknown IC Gene Expression Omnibus (GEO)</a:t>
                      </a: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GSE197587</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GSE197587(1)</a:t>
                      </a:r>
                      <a:endParaRPr lang="zh-CN" altLang="en-US" sz="400" b="0" i="0" dirty="0">
                        <a:solidFill>
                          <a:schemeClr val="tx1"/>
                        </a:solidFill>
                        <a:latin typeface="Arial" panose="020B0604020202090204" pitchFamily="34" charset="0"/>
                        <a:ea typeface="宋体" charset="0"/>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GSE197587(2)</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GSE197587(3)</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GSE164699</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buNone/>
                      </a:pPr>
                      <a:r>
                        <a:rPr lang="en-US" altLang="zh-CN" sz="400" b="0" i="0" dirty="0">
                          <a:solidFill>
                            <a:schemeClr val="tx1"/>
                          </a:solidFill>
                          <a:latin typeface="Arial" panose="020B0604020202090204" pitchFamily="34" charset="0"/>
                          <a:ea typeface="宋体" charset="0"/>
                          <a:cs typeface="Arial" panose="020B0604020202090204" pitchFamily="34" charset="0"/>
                        </a:rPr>
                        <a:t>GSE71695</a:t>
                      </a:r>
                    </a:p>
                    <a:p>
                      <a:pPr algn="ctr" fontAlgn="ctr">
                        <a:buNone/>
                      </a:pP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GSE58654</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GSE55003</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GSE48879</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GSE8969</a:t>
                      </a:r>
                    </a:p>
                    <a:p>
                      <a:pPr algn="ctr" fontAlgn="ct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buNone/>
                      </a:pP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GSE7810</a:t>
                      </a:r>
                    </a:p>
                    <a:p>
                      <a:pPr algn="ctr" fontAlgn="ctr">
                        <a:buNone/>
                      </a:pP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0"/>
                  </a:ext>
                </a:extLst>
              </a:tr>
              <a:tr h="70395">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Ehd4</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-0.65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1"/>
                  </a:ext>
                </a:extLst>
              </a:tr>
              <a:tr h="70395">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Cd200r1</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-0.29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1.03 </a:t>
                      </a:r>
                    </a:p>
                  </a:txBody>
                  <a:tcPr marL="6102" marR="6102" marT="6102" marB="0" anchor="ctr"/>
                </a:tc>
                <a:extLst>
                  <a:ext uri="{0D108BD9-81ED-4DB2-BD59-A6C34878D82A}">
                    <a16:rowId xmlns:a16="http://schemas.microsoft.com/office/drawing/2014/main" val="10002"/>
                  </a:ext>
                </a:extLst>
              </a:tr>
              <a:tr h="70395">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Raph1</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0.49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0.25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0.77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1.08 </a:t>
                      </a:r>
                    </a:p>
                  </a:txBody>
                  <a:tcPr marL="6102" marR="6102" marT="6102" marB="0" anchor="ctr"/>
                </a:tc>
                <a:extLst>
                  <a:ext uri="{0D108BD9-81ED-4DB2-BD59-A6C34878D82A}">
                    <a16:rowId xmlns:a16="http://schemas.microsoft.com/office/drawing/2014/main" val="10003"/>
                  </a:ext>
                </a:extLst>
              </a:tr>
              <a:tr h="70395">
                <a:tc>
                  <a:txBody>
                    <a:bodyPr/>
                    <a:lstStyle/>
                    <a:p>
                      <a:pPr algn="ctr" fontAlgn="ctr"/>
                      <a:r>
                        <a:rPr lang="en-US" altLang="zh-CN" sz="400" b="0" i="0" dirty="0">
                          <a:solidFill>
                            <a:schemeClr val="tx1"/>
                          </a:solidFill>
                          <a:latin typeface="Arial" panose="020B0604020202090204" pitchFamily="34" charset="0"/>
                          <a:ea typeface="等线"/>
                          <a:cs typeface="Arial" panose="020B0604020202090204" pitchFamily="34" charset="0"/>
                        </a:rPr>
                        <a:t>CD86</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-0.54</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1.22</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0.81</a:t>
                      </a:r>
                    </a:p>
                  </a:txBody>
                  <a:tcPr marL="6102" marR="6102" marT="6102" marB="0" anchor="ctr"/>
                </a:tc>
                <a:extLst>
                  <a:ext uri="{0D108BD9-81ED-4DB2-BD59-A6C34878D82A}">
                    <a16:rowId xmlns:a16="http://schemas.microsoft.com/office/drawing/2014/main" val="10004"/>
                  </a:ext>
                </a:extLst>
              </a:tr>
              <a:tr h="70395">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Cd38</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-1.57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-1.47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-0.78 </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-0.48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5"/>
                  </a:ext>
                </a:extLst>
              </a:tr>
              <a:tr h="70395">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Cep55</a:t>
                      </a: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0.82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-1.71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-0.59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0.52 </a:t>
                      </a:r>
                    </a:p>
                  </a:txBody>
                  <a:tcPr marL="6102" marR="6102" marT="6102" marB="0" anchor="ctr"/>
                </a:tc>
                <a:extLst>
                  <a:ext uri="{0D108BD9-81ED-4DB2-BD59-A6C34878D82A}">
                    <a16:rowId xmlns:a16="http://schemas.microsoft.com/office/drawing/2014/main" val="10006"/>
                  </a:ext>
                </a:extLst>
              </a:tr>
              <a:tr h="70395">
                <a:tc>
                  <a:txBody>
                    <a:bodyPr/>
                    <a:lstStyle/>
                    <a:p>
                      <a:pPr algn="ctr" fontAlgn="ctr"/>
                      <a:r>
                        <a:rPr lang="en-US" altLang="zh-CN" sz="400" b="0" i="0">
                          <a:solidFill>
                            <a:schemeClr val="tx1"/>
                          </a:solidFill>
                          <a:latin typeface="Arial" panose="020B0604020202090204" pitchFamily="34" charset="0"/>
                          <a:ea typeface="等线"/>
                          <a:cs typeface="Arial" panose="020B0604020202090204" pitchFamily="34" charset="0"/>
                        </a:rPr>
                        <a:t>Prc1</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-1.74 </a:t>
                      </a: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r>
                        <a:rPr lang="en-US" altLang="zh-CN" sz="400" b="0" i="0">
                          <a:solidFill>
                            <a:schemeClr val="tx1"/>
                          </a:solidFill>
                          <a:latin typeface="Arial" panose="020B0604020202090204" pitchFamily="34" charset="0"/>
                          <a:ea typeface="Arial Regular" panose="020B0604020202090204"/>
                          <a:cs typeface="Arial" panose="020B0604020202090204" pitchFamily="34" charset="0"/>
                        </a:rPr>
                        <a:t>0.47 </a:t>
                      </a:r>
                    </a:p>
                  </a:txBody>
                  <a:tcPr marL="6102" marR="6102" marT="6102" marB="0" anchor="ctr"/>
                </a:tc>
                <a:extLst>
                  <a:ext uri="{0D108BD9-81ED-4DB2-BD59-A6C34878D82A}">
                    <a16:rowId xmlns:a16="http://schemas.microsoft.com/office/drawing/2014/main" val="10007"/>
                  </a:ext>
                </a:extLst>
              </a:tr>
              <a:tr h="70395">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tc>
                  <a:txBody>
                    <a:bodyPr/>
                    <a:lstStyle/>
                    <a:p>
                      <a:pPr algn="ctr" fontAlgn="b"/>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2860" marR="2860" marT="2860"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488666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custDataLst>
              <p:tags r:id="rId1"/>
            </p:custDataLst>
          </p:nvPr>
        </p:nvGraphicFramePr>
        <p:xfrm>
          <a:off x="4639715" y="370873"/>
          <a:ext cx="3000375" cy="2030307"/>
        </p:xfrm>
        <a:graphic>
          <a:graphicData uri="http://schemas.openxmlformats.org/drawingml/2006/table">
            <a:tbl>
              <a:tblPr firstRow="1">
                <a:tableStyleId>{3B4B98B0-60AC-42C2-AFA5-B58CD77FA1E5}</a:tableStyleId>
              </a:tblPr>
              <a:tblGrid>
                <a:gridCol w="239709">
                  <a:extLst>
                    <a:ext uri="{9D8B030D-6E8A-4147-A177-3AD203B41FA5}">
                      <a16:colId xmlns:a16="http://schemas.microsoft.com/office/drawing/2014/main" val="20000"/>
                    </a:ext>
                  </a:extLst>
                </a:gridCol>
                <a:gridCol w="125290">
                  <a:extLst>
                    <a:ext uri="{9D8B030D-6E8A-4147-A177-3AD203B41FA5}">
                      <a16:colId xmlns:a16="http://schemas.microsoft.com/office/drawing/2014/main" val="20001"/>
                    </a:ext>
                  </a:extLst>
                </a:gridCol>
                <a:gridCol w="188220">
                  <a:extLst>
                    <a:ext uri="{9D8B030D-6E8A-4147-A177-3AD203B41FA5}">
                      <a16:colId xmlns:a16="http://schemas.microsoft.com/office/drawing/2014/main" val="20002"/>
                    </a:ext>
                  </a:extLst>
                </a:gridCol>
                <a:gridCol w="229698">
                  <a:extLst>
                    <a:ext uri="{9D8B030D-6E8A-4147-A177-3AD203B41FA5}">
                      <a16:colId xmlns:a16="http://schemas.microsoft.com/office/drawing/2014/main" val="20003"/>
                    </a:ext>
                  </a:extLst>
                </a:gridCol>
                <a:gridCol w="146457">
                  <a:extLst>
                    <a:ext uri="{9D8B030D-6E8A-4147-A177-3AD203B41FA5}">
                      <a16:colId xmlns:a16="http://schemas.microsoft.com/office/drawing/2014/main" val="20004"/>
                    </a:ext>
                  </a:extLst>
                </a:gridCol>
                <a:gridCol w="146744">
                  <a:extLst>
                    <a:ext uri="{9D8B030D-6E8A-4147-A177-3AD203B41FA5}">
                      <a16:colId xmlns:a16="http://schemas.microsoft.com/office/drawing/2014/main" val="20005"/>
                    </a:ext>
                  </a:extLst>
                </a:gridCol>
                <a:gridCol w="146744">
                  <a:extLst>
                    <a:ext uri="{9D8B030D-6E8A-4147-A177-3AD203B41FA5}">
                      <a16:colId xmlns:a16="http://schemas.microsoft.com/office/drawing/2014/main" val="20006"/>
                    </a:ext>
                  </a:extLst>
                </a:gridCol>
                <a:gridCol w="146744">
                  <a:extLst>
                    <a:ext uri="{9D8B030D-6E8A-4147-A177-3AD203B41FA5}">
                      <a16:colId xmlns:a16="http://schemas.microsoft.com/office/drawing/2014/main" val="20007"/>
                    </a:ext>
                  </a:extLst>
                </a:gridCol>
                <a:gridCol w="146744">
                  <a:extLst>
                    <a:ext uri="{9D8B030D-6E8A-4147-A177-3AD203B41FA5}">
                      <a16:colId xmlns:a16="http://schemas.microsoft.com/office/drawing/2014/main" val="20008"/>
                    </a:ext>
                  </a:extLst>
                </a:gridCol>
                <a:gridCol w="146744">
                  <a:extLst>
                    <a:ext uri="{9D8B030D-6E8A-4147-A177-3AD203B41FA5}">
                      <a16:colId xmlns:a16="http://schemas.microsoft.com/office/drawing/2014/main" val="20009"/>
                    </a:ext>
                  </a:extLst>
                </a:gridCol>
                <a:gridCol w="146744">
                  <a:extLst>
                    <a:ext uri="{9D8B030D-6E8A-4147-A177-3AD203B41FA5}">
                      <a16:colId xmlns:a16="http://schemas.microsoft.com/office/drawing/2014/main" val="20010"/>
                    </a:ext>
                  </a:extLst>
                </a:gridCol>
                <a:gridCol w="146744">
                  <a:extLst>
                    <a:ext uri="{9D8B030D-6E8A-4147-A177-3AD203B41FA5}">
                      <a16:colId xmlns:a16="http://schemas.microsoft.com/office/drawing/2014/main" val="20011"/>
                    </a:ext>
                  </a:extLst>
                </a:gridCol>
                <a:gridCol w="147888">
                  <a:extLst>
                    <a:ext uri="{9D8B030D-6E8A-4147-A177-3AD203B41FA5}">
                      <a16:colId xmlns:a16="http://schemas.microsoft.com/office/drawing/2014/main" val="20012"/>
                    </a:ext>
                  </a:extLst>
                </a:gridCol>
                <a:gridCol w="150748">
                  <a:extLst>
                    <a:ext uri="{9D8B030D-6E8A-4147-A177-3AD203B41FA5}">
                      <a16:colId xmlns:a16="http://schemas.microsoft.com/office/drawing/2014/main" val="20013"/>
                    </a:ext>
                  </a:extLst>
                </a:gridCol>
                <a:gridCol w="137018">
                  <a:extLst>
                    <a:ext uri="{9D8B030D-6E8A-4147-A177-3AD203B41FA5}">
                      <a16:colId xmlns:a16="http://schemas.microsoft.com/office/drawing/2014/main" val="20014"/>
                    </a:ext>
                  </a:extLst>
                </a:gridCol>
                <a:gridCol w="145027">
                  <a:extLst>
                    <a:ext uri="{9D8B030D-6E8A-4147-A177-3AD203B41FA5}">
                      <a16:colId xmlns:a16="http://schemas.microsoft.com/office/drawing/2014/main" val="20015"/>
                    </a:ext>
                  </a:extLst>
                </a:gridCol>
                <a:gridCol w="163906">
                  <a:extLst>
                    <a:ext uri="{9D8B030D-6E8A-4147-A177-3AD203B41FA5}">
                      <a16:colId xmlns:a16="http://schemas.microsoft.com/office/drawing/2014/main" val="20016"/>
                    </a:ext>
                  </a:extLst>
                </a:gridCol>
                <a:gridCol w="142453">
                  <a:extLst>
                    <a:ext uri="{9D8B030D-6E8A-4147-A177-3AD203B41FA5}">
                      <a16:colId xmlns:a16="http://schemas.microsoft.com/office/drawing/2014/main" val="20017"/>
                    </a:ext>
                  </a:extLst>
                </a:gridCol>
                <a:gridCol w="156755">
                  <a:extLst>
                    <a:ext uri="{9D8B030D-6E8A-4147-A177-3AD203B41FA5}">
                      <a16:colId xmlns:a16="http://schemas.microsoft.com/office/drawing/2014/main" val="20018"/>
                    </a:ext>
                  </a:extLst>
                </a:gridCol>
              </a:tblGrid>
              <a:tr h="177552">
                <a:tc>
                  <a:txBody>
                    <a:bodyPr/>
                    <a:lstStyle/>
                    <a:p>
                      <a:pPr algn="ctr">
                        <a:lnSpc>
                          <a:spcPct val="100000"/>
                        </a:lnSpc>
                        <a:buClrTx/>
                        <a:buSzTx/>
                        <a:buFontTx/>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Known 25 T cell genes</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GSE75452</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GSE234443</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GSE64129</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GSE30501</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GSE255410</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GSE120941</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GSE60058</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GSE8640</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GSE171572</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GSE132327</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GSE29988</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GSE196129</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GSE102806</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GSE227232</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GSE35124</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GSE241066</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GSE43940</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GSE102870</a:t>
                      </a:r>
                    </a:p>
                  </a:txBody>
                  <a:tcPr marL="6102" marR="6102" marT="6102" marB="0" anchor="ctr"/>
                </a:tc>
                <a:extLst>
                  <a:ext uri="{0D108BD9-81ED-4DB2-BD59-A6C34878D82A}">
                    <a16:rowId xmlns:a16="http://schemas.microsoft.com/office/drawing/2014/main" val="10000"/>
                  </a:ext>
                </a:extLst>
              </a:tr>
              <a:tr h="120402">
                <a:tc>
                  <a:txBody>
                    <a:bodyPr/>
                    <a:lstStyle/>
                    <a:p>
                      <a:pPr algn="ctr" fontAlgn="b">
                        <a:lnSpc>
                          <a:spcPct val="100000"/>
                        </a:lnSpc>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SIGLEC10</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01"/>
                  </a:ext>
                </a:extLst>
              </a:tr>
              <a:tr h="63252">
                <a:tc>
                  <a:txBody>
                    <a:bodyPr/>
                    <a:lstStyle/>
                    <a:p>
                      <a:pPr algn="ctr" fontAlgn="b">
                        <a:lnSpc>
                          <a:spcPct val="100000"/>
                        </a:lnSpc>
                        <a:buClrTx/>
                        <a:buSzTx/>
                        <a:buFontTx/>
                      </a:pPr>
                      <a:r>
                        <a:rPr lang="en-US" altLang="zh-CN" sz="400" b="0" i="0">
                          <a:solidFill>
                            <a:schemeClr val="tx1"/>
                          </a:solidFill>
                          <a:latin typeface="Arial Regular" panose="020B0604020202090204" charset="0"/>
                          <a:cs typeface="Arial Regular" panose="020B0604020202090204" charset="0"/>
                        </a:rPr>
                        <a:t>PDCD1</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0.02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extLst>
                  <a:ext uri="{0D108BD9-81ED-4DB2-BD59-A6C34878D82A}">
                    <a16:rowId xmlns:a16="http://schemas.microsoft.com/office/drawing/2014/main" val="10002"/>
                  </a:ext>
                </a:extLst>
              </a:tr>
              <a:tr h="63252">
                <a:tc>
                  <a:txBody>
                    <a:bodyPr/>
                    <a:lstStyle/>
                    <a:p>
                      <a:pPr algn="ctr" fontAlgn="b">
                        <a:lnSpc>
                          <a:spcPct val="100000"/>
                        </a:lnSpc>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CD47</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0.29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2.63 </a:t>
                      </a: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0.35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-0.66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0.62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0.24 </a:t>
                      </a:r>
                    </a:p>
                  </a:txBody>
                  <a:tcPr marL="2860" marR="2860" marT="2860" marB="0" anchor="ctr"/>
                </a:tc>
                <a:extLst>
                  <a:ext uri="{0D108BD9-81ED-4DB2-BD59-A6C34878D82A}">
                    <a16:rowId xmlns:a16="http://schemas.microsoft.com/office/drawing/2014/main" val="10003"/>
                  </a:ext>
                </a:extLst>
              </a:tr>
              <a:tr h="63252">
                <a:tc>
                  <a:txBody>
                    <a:bodyPr/>
                    <a:lstStyle/>
                    <a:p>
                      <a:pPr algn="ctr" fontAlgn="b">
                        <a:lnSpc>
                          <a:spcPct val="100000"/>
                        </a:lnSpc>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CTLA4</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-0.45 </a:t>
                      </a: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2.40 </a:t>
                      </a: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0.96 </a:t>
                      </a: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-2.15 </a:t>
                      </a: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04"/>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KLRG1</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0.62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0.48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05"/>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HAVCR2</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-0.48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0.19 </a:t>
                      </a: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-0.52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2.33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06"/>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LAG3</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-1.88 </a:t>
                      </a: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1.95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07"/>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KIR3DL3</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08"/>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KIR2DL4</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-3.09 </a:t>
                      </a: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09"/>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VSIR</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0.50 </a:t>
                      </a: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-0.46 </a:t>
                      </a: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0.80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0.87 </a:t>
                      </a: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-1.52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10"/>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CD49B</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11"/>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LILRB1</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12"/>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SIGLEC9</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13"/>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SIGLEC7</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-0.73 </a:t>
                      </a: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14"/>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TIGIT</a:t>
                      </a:r>
                    </a:p>
                  </a:txBody>
                  <a:tcPr marL="6102" marR="6102" marT="6102"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0.58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-0.04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15"/>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PVRIG</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16"/>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CD96</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sym typeface="+mn-ea"/>
                      </a:endParaRPr>
                    </a:p>
                  </a:txBody>
                  <a:tcPr marL="2860" marR="2860" marT="2860" marB="0" anchor="ctr"/>
                </a:tc>
                <a:extLst>
                  <a:ext uri="{0D108BD9-81ED-4DB2-BD59-A6C34878D82A}">
                    <a16:rowId xmlns:a16="http://schemas.microsoft.com/office/drawing/2014/main" val="10017"/>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SELPLG</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0.49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1.52 </a:t>
                      </a: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-0.76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18"/>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CD160</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2.58 </a:t>
                      </a: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0.86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19"/>
                  </a:ext>
                </a:extLst>
              </a:tr>
              <a:tr h="12040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TNFRSF25</a:t>
                      </a:r>
                    </a:p>
                  </a:txBody>
                  <a:tcPr marL="6102" marR="6102" marT="6102"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0.73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-0.44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0.81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20"/>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TNFRSF8</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21"/>
                  </a:ext>
                </a:extLst>
              </a:tr>
              <a:tr h="12040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SIGLEC15</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0.49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0.56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22"/>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KLRC1</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1.65 </a:t>
                      </a: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0.73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23"/>
                  </a:ext>
                </a:extLst>
              </a:tr>
              <a:tr h="63252">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LAIR1</a:t>
                      </a:r>
                    </a:p>
                  </a:txBody>
                  <a:tcPr marL="6102" marR="6102" marT="6102"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Regular" panose="020B0604020202090204" charset="0"/>
                          <a:ea typeface="Arial Regular" panose="020B0604020202090204"/>
                          <a:cs typeface="Arial Regular" panose="020B0604020202090204" charset="0"/>
                        </a:rPr>
                        <a:t>0.29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2.01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24"/>
                  </a:ext>
                </a:extLst>
              </a:tr>
              <a:tr h="63252">
                <a:tc>
                  <a:txBody>
                    <a:bodyPr/>
                    <a:lstStyle/>
                    <a:p>
                      <a:pPr algn="ctr" fontAlgn="b">
                        <a:lnSpc>
                          <a:spcPct val="100000"/>
                        </a:lnSpc>
                      </a:pPr>
                      <a:r>
                        <a:rPr lang="en-US" altLang="zh-CN" sz="400" b="0" i="0" dirty="0">
                          <a:solidFill>
                            <a:schemeClr val="tx1"/>
                          </a:solidFill>
                          <a:latin typeface="Arial Regular" panose="020B0604020202090204" charset="0"/>
                          <a:ea typeface="Arial Regular" panose="020B0604020202090204"/>
                          <a:cs typeface="Arial Regular" panose="020B0604020202090204" charset="0"/>
                        </a:rPr>
                        <a:t>VTCN1</a:t>
                      </a:r>
                    </a:p>
                  </a:txBody>
                  <a:tcPr marL="6102" marR="6102" marT="6102" marB="0" anchor="ctr"/>
                </a:tc>
                <a:tc>
                  <a:txBody>
                    <a:bodyPr/>
                    <a:lstStyle/>
                    <a:p>
                      <a:pPr algn="ctr" fontAlgn="b">
                        <a:lnSpc>
                          <a:spcPct val="100000"/>
                        </a:lnSpc>
                      </a:pPr>
                      <a:r>
                        <a:rPr lang="en-US" altLang="zh-CN" sz="400" b="0" i="0">
                          <a:solidFill>
                            <a:schemeClr val="tx1"/>
                          </a:solidFill>
                          <a:latin typeface="Arial Regular" panose="020B0604020202090204" charset="0"/>
                          <a:ea typeface="Arial Regular" panose="020B0604020202090204"/>
                          <a:cs typeface="Arial Regular" panose="020B0604020202090204" charset="0"/>
                        </a:rPr>
                        <a:t>1.16 </a:t>
                      </a: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tc>
                  <a:txBody>
                    <a:bodyPr/>
                    <a:lstStyle/>
                    <a:p>
                      <a:pPr algn="ctr" fontAlgn="b">
                        <a:lnSpc>
                          <a:spcPct val="100000"/>
                        </a:lnSpc>
                      </a:pPr>
                      <a:endParaRPr lang="en-US" altLang="zh-CN" sz="400" b="0" i="0" dirty="0">
                        <a:solidFill>
                          <a:schemeClr val="tx1"/>
                        </a:solidFill>
                        <a:latin typeface="Arial Regular" panose="020B0604020202090204" charset="0"/>
                        <a:ea typeface="Arial Regular" panose="020B0604020202090204"/>
                        <a:cs typeface="Arial Regular" panose="020B0604020202090204" charset="0"/>
                      </a:endParaRPr>
                    </a:p>
                  </a:txBody>
                  <a:tcPr marL="2860" marR="2860" marT="2860" marB="0" anchor="ctr"/>
                </a:tc>
                <a:extLst>
                  <a:ext uri="{0D108BD9-81ED-4DB2-BD59-A6C34878D82A}">
                    <a16:rowId xmlns:a16="http://schemas.microsoft.com/office/drawing/2014/main" val="10025"/>
                  </a:ext>
                </a:extLst>
              </a:tr>
              <a:tr h="100013">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dirty="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dirty="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fontAlgn="b">
                        <a:lnSpc>
                          <a:spcPct val="100000"/>
                        </a:lnSpc>
                      </a:pPr>
                      <a:endParaRPr lang="en-US" altLang="zh-CN" sz="400" b="0" i="0" dirty="0">
                        <a:solidFill>
                          <a:schemeClr val="tx1"/>
                        </a:solidFill>
                        <a:latin typeface="Arial Regular" panose="020B0604020202090204" charset="0"/>
                        <a:cs typeface="Arial Regular" panose="020B0604020202090204" charset="0"/>
                      </a:endParaRPr>
                    </a:p>
                  </a:txBody>
                  <a:tcPr marL="2860" marR="2860" marT="2860" marB="0"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a:solidFill>
                          <a:schemeClr val="tx1"/>
                        </a:solidFill>
                        <a:latin typeface="Arial Regular" panose="020B0604020202090204" charset="0"/>
                        <a:cs typeface="Arial Regular" panose="020B0604020202090204" charset="0"/>
                      </a:endParaRPr>
                    </a:p>
                  </a:txBody>
                  <a:tcPr marL="42863" marR="42863" marT="21431" marB="21431" anchor="ctr"/>
                </a:tc>
                <a:tc>
                  <a:txBody>
                    <a:bodyPr/>
                    <a:lstStyle/>
                    <a:p>
                      <a:pPr algn="ctr">
                        <a:lnSpc>
                          <a:spcPct val="100000"/>
                        </a:lnSpc>
                        <a:buNone/>
                      </a:pPr>
                      <a:endParaRPr lang="zh-CN" altLang="en-US" sz="400" dirty="0">
                        <a:solidFill>
                          <a:schemeClr val="tx1"/>
                        </a:solidFill>
                        <a:latin typeface="Arial Regular" panose="020B0604020202090204" charset="0"/>
                        <a:cs typeface="Arial Regular" panose="020B0604020202090204" charset="0"/>
                      </a:endParaRPr>
                    </a:p>
                  </a:txBody>
                  <a:tcPr marL="42863" marR="42863" marT="21431" marB="21431" anchor="ctr"/>
                </a:tc>
                <a:extLst>
                  <a:ext uri="{0D108BD9-81ED-4DB2-BD59-A6C34878D82A}">
                    <a16:rowId xmlns:a16="http://schemas.microsoft.com/office/drawing/2014/main" val="10026"/>
                  </a:ext>
                </a:extLst>
              </a:tr>
            </a:tbl>
          </a:graphicData>
        </a:graphic>
      </p:graphicFrame>
      <p:sp>
        <p:nvSpPr>
          <p:cNvPr id="5" name="TextBox 4">
            <a:extLst>
              <a:ext uri="{FF2B5EF4-FFF2-40B4-BE49-F238E27FC236}">
                <a16:creationId xmlns:a16="http://schemas.microsoft.com/office/drawing/2014/main" id="{0BE24F91-2A2E-9B11-A477-44CF44C1E98D}"/>
              </a:ext>
            </a:extLst>
          </p:cNvPr>
          <p:cNvSpPr txBox="1"/>
          <p:nvPr/>
        </p:nvSpPr>
        <p:spPr>
          <a:xfrm>
            <a:off x="4615840" y="264786"/>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(A).</a:t>
            </a:r>
          </a:p>
        </p:txBody>
      </p:sp>
      <p:sp>
        <p:nvSpPr>
          <p:cNvPr id="4" name="TextBox 3">
            <a:extLst>
              <a:ext uri="{FF2B5EF4-FFF2-40B4-BE49-F238E27FC236}">
                <a16:creationId xmlns:a16="http://schemas.microsoft.com/office/drawing/2014/main" id="{0FFCD35F-E98F-2DB1-F2F1-2DA38C19CB7C}"/>
              </a:ext>
            </a:extLst>
          </p:cNvPr>
          <p:cNvSpPr txBox="1"/>
          <p:nvPr/>
        </p:nvSpPr>
        <p:spPr>
          <a:xfrm>
            <a:off x="4551910" y="64450"/>
            <a:ext cx="3088181" cy="222240"/>
          </a:xfrm>
          <a:prstGeom prst="rect">
            <a:avLst/>
          </a:prstGeom>
          <a:noFill/>
        </p:spPr>
        <p:txBody>
          <a:bodyPr wrap="square" rtlCol="0">
            <a:spAutoFit/>
          </a:bodyPr>
          <a:lstStyle/>
          <a:p>
            <a:pPr algn="just"/>
            <a:r>
              <a:rPr lang="en-US" sz="422" b="1" dirty="0" err="1">
                <a:latin typeface="Arial" panose="020B0604020202090204" pitchFamily="34" charset="0"/>
                <a:cs typeface="Arial" panose="020B0604020202090204" pitchFamily="34" charset="0"/>
              </a:rPr>
              <a:t>SFigure</a:t>
            </a:r>
            <a:r>
              <a:rPr lang="en-US" sz="422" b="1" dirty="0">
                <a:latin typeface="Arial" panose="020B0604020202090204" pitchFamily="34" charset="0"/>
                <a:cs typeface="Arial" panose="020B0604020202090204" pitchFamily="34" charset="0"/>
              </a:rPr>
              <a:t> 5. </a:t>
            </a:r>
            <a:r>
              <a:rPr lang="en-US" sz="422" dirty="0">
                <a:latin typeface="Arial" panose="020B0604020202090204" pitchFamily="34" charset="0"/>
                <a:cs typeface="Arial" panose="020B0604020202090204" pitchFamily="34" charset="0"/>
              </a:rPr>
              <a:t>(A) Detailed Expression Profiles Corresponding to Figure 8B (ROS-TF KO) for 25 known inhibitory ICs. (B) Detailed Expression Profiles Corresponding to Figure 8C for 7 newly identified inhibitory ICs.</a:t>
            </a:r>
          </a:p>
        </p:txBody>
      </p:sp>
      <p:sp>
        <p:nvSpPr>
          <p:cNvPr id="8" name="TextBox 7">
            <a:extLst>
              <a:ext uri="{FF2B5EF4-FFF2-40B4-BE49-F238E27FC236}">
                <a16:creationId xmlns:a16="http://schemas.microsoft.com/office/drawing/2014/main" id="{A73FDA91-012B-3CCF-994A-E5E8DF24E73D}"/>
              </a:ext>
            </a:extLst>
          </p:cNvPr>
          <p:cNvSpPr txBox="1"/>
          <p:nvPr/>
        </p:nvSpPr>
        <p:spPr>
          <a:xfrm>
            <a:off x="4625920" y="2449558"/>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(B).</a:t>
            </a:r>
          </a:p>
        </p:txBody>
      </p:sp>
      <p:graphicFrame>
        <p:nvGraphicFramePr>
          <p:cNvPr id="9" name="Table 8">
            <a:extLst>
              <a:ext uri="{FF2B5EF4-FFF2-40B4-BE49-F238E27FC236}">
                <a16:creationId xmlns:a16="http://schemas.microsoft.com/office/drawing/2014/main" id="{15FD8117-504B-F149-AB5B-6FC3C8C1B2BE}"/>
              </a:ext>
            </a:extLst>
          </p:cNvPr>
          <p:cNvGraphicFramePr>
            <a:graphicFrameLocks noGrp="1"/>
          </p:cNvGraphicFramePr>
          <p:nvPr>
            <p:custDataLst>
              <p:tags r:id="rId2"/>
            </p:custDataLst>
          </p:nvPr>
        </p:nvGraphicFramePr>
        <p:xfrm>
          <a:off x="4595662" y="2616968"/>
          <a:ext cx="3088482" cy="797865"/>
        </p:xfrm>
        <a:graphic>
          <a:graphicData uri="http://schemas.openxmlformats.org/drawingml/2006/table">
            <a:tbl>
              <a:tblPr firstRow="1">
                <a:tableStyleId>{3B4B98B0-60AC-42C2-AFA5-B58CD77FA1E5}</a:tableStyleId>
              </a:tblPr>
              <a:tblGrid>
                <a:gridCol w="235560">
                  <a:extLst>
                    <a:ext uri="{9D8B030D-6E8A-4147-A177-3AD203B41FA5}">
                      <a16:colId xmlns:a16="http://schemas.microsoft.com/office/drawing/2014/main" val="20000"/>
                    </a:ext>
                  </a:extLst>
                </a:gridCol>
                <a:gridCol w="208176">
                  <a:extLst>
                    <a:ext uri="{9D8B030D-6E8A-4147-A177-3AD203B41FA5}">
                      <a16:colId xmlns:a16="http://schemas.microsoft.com/office/drawing/2014/main" val="20001"/>
                    </a:ext>
                  </a:extLst>
                </a:gridCol>
                <a:gridCol w="163419">
                  <a:extLst>
                    <a:ext uri="{9D8B030D-6E8A-4147-A177-3AD203B41FA5}">
                      <a16:colId xmlns:a16="http://schemas.microsoft.com/office/drawing/2014/main" val="20002"/>
                    </a:ext>
                  </a:extLst>
                </a:gridCol>
                <a:gridCol w="198753">
                  <a:extLst>
                    <a:ext uri="{9D8B030D-6E8A-4147-A177-3AD203B41FA5}">
                      <a16:colId xmlns:a16="http://schemas.microsoft.com/office/drawing/2014/main" val="20003"/>
                    </a:ext>
                  </a:extLst>
                </a:gridCol>
                <a:gridCol w="150758">
                  <a:extLst>
                    <a:ext uri="{9D8B030D-6E8A-4147-A177-3AD203B41FA5}">
                      <a16:colId xmlns:a16="http://schemas.microsoft.com/office/drawing/2014/main" val="20004"/>
                    </a:ext>
                  </a:extLst>
                </a:gridCol>
                <a:gridCol w="151053">
                  <a:extLst>
                    <a:ext uri="{9D8B030D-6E8A-4147-A177-3AD203B41FA5}">
                      <a16:colId xmlns:a16="http://schemas.microsoft.com/office/drawing/2014/main" val="20005"/>
                    </a:ext>
                  </a:extLst>
                </a:gridCol>
                <a:gridCol w="151053">
                  <a:extLst>
                    <a:ext uri="{9D8B030D-6E8A-4147-A177-3AD203B41FA5}">
                      <a16:colId xmlns:a16="http://schemas.microsoft.com/office/drawing/2014/main" val="20006"/>
                    </a:ext>
                  </a:extLst>
                </a:gridCol>
                <a:gridCol w="151053">
                  <a:extLst>
                    <a:ext uri="{9D8B030D-6E8A-4147-A177-3AD203B41FA5}">
                      <a16:colId xmlns:a16="http://schemas.microsoft.com/office/drawing/2014/main" val="20007"/>
                    </a:ext>
                  </a:extLst>
                </a:gridCol>
                <a:gridCol w="151053">
                  <a:extLst>
                    <a:ext uri="{9D8B030D-6E8A-4147-A177-3AD203B41FA5}">
                      <a16:colId xmlns:a16="http://schemas.microsoft.com/office/drawing/2014/main" val="20008"/>
                    </a:ext>
                  </a:extLst>
                </a:gridCol>
                <a:gridCol w="151053">
                  <a:extLst>
                    <a:ext uri="{9D8B030D-6E8A-4147-A177-3AD203B41FA5}">
                      <a16:colId xmlns:a16="http://schemas.microsoft.com/office/drawing/2014/main" val="20009"/>
                    </a:ext>
                  </a:extLst>
                </a:gridCol>
                <a:gridCol w="151053">
                  <a:extLst>
                    <a:ext uri="{9D8B030D-6E8A-4147-A177-3AD203B41FA5}">
                      <a16:colId xmlns:a16="http://schemas.microsoft.com/office/drawing/2014/main" val="20010"/>
                    </a:ext>
                  </a:extLst>
                </a:gridCol>
                <a:gridCol w="151053">
                  <a:extLst>
                    <a:ext uri="{9D8B030D-6E8A-4147-A177-3AD203B41FA5}">
                      <a16:colId xmlns:a16="http://schemas.microsoft.com/office/drawing/2014/main" val="20011"/>
                    </a:ext>
                  </a:extLst>
                </a:gridCol>
                <a:gridCol w="152230">
                  <a:extLst>
                    <a:ext uri="{9D8B030D-6E8A-4147-A177-3AD203B41FA5}">
                      <a16:colId xmlns:a16="http://schemas.microsoft.com/office/drawing/2014/main" val="20012"/>
                    </a:ext>
                  </a:extLst>
                </a:gridCol>
                <a:gridCol w="155175">
                  <a:extLst>
                    <a:ext uri="{9D8B030D-6E8A-4147-A177-3AD203B41FA5}">
                      <a16:colId xmlns:a16="http://schemas.microsoft.com/office/drawing/2014/main" val="20013"/>
                    </a:ext>
                  </a:extLst>
                </a:gridCol>
                <a:gridCol w="141041">
                  <a:extLst>
                    <a:ext uri="{9D8B030D-6E8A-4147-A177-3AD203B41FA5}">
                      <a16:colId xmlns:a16="http://schemas.microsoft.com/office/drawing/2014/main" val="20014"/>
                    </a:ext>
                  </a:extLst>
                </a:gridCol>
                <a:gridCol w="149286">
                  <a:extLst>
                    <a:ext uri="{9D8B030D-6E8A-4147-A177-3AD203B41FA5}">
                      <a16:colId xmlns:a16="http://schemas.microsoft.com/office/drawing/2014/main" val="20015"/>
                    </a:ext>
                  </a:extLst>
                </a:gridCol>
                <a:gridCol w="168720">
                  <a:extLst>
                    <a:ext uri="{9D8B030D-6E8A-4147-A177-3AD203B41FA5}">
                      <a16:colId xmlns:a16="http://schemas.microsoft.com/office/drawing/2014/main" val="20016"/>
                    </a:ext>
                  </a:extLst>
                </a:gridCol>
                <a:gridCol w="146636">
                  <a:extLst>
                    <a:ext uri="{9D8B030D-6E8A-4147-A177-3AD203B41FA5}">
                      <a16:colId xmlns:a16="http://schemas.microsoft.com/office/drawing/2014/main" val="20017"/>
                    </a:ext>
                  </a:extLst>
                </a:gridCol>
                <a:gridCol w="161358">
                  <a:extLst>
                    <a:ext uri="{9D8B030D-6E8A-4147-A177-3AD203B41FA5}">
                      <a16:colId xmlns:a16="http://schemas.microsoft.com/office/drawing/2014/main" val="20018"/>
                    </a:ext>
                  </a:extLst>
                </a:gridCol>
              </a:tblGrid>
              <a:tr h="291852">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7 Unknown inhibitory function genes</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GSE75452</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GSE234443</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GSE64129</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GSE30501</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GSE255410</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GSE120941</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GSE60058</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GSE8640</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GSE171572</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GSE132327</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GSE29988</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GSE196129</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GSE102806</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GSE227232</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GSE35124</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GSE241066</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GSE43940</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GSE102870</a:t>
                      </a:r>
                    </a:p>
                  </a:txBody>
                  <a:tcPr marL="6102" marR="6102" marT="6102" marB="0" anchor="ctr"/>
                </a:tc>
                <a:extLst>
                  <a:ext uri="{0D108BD9-81ED-4DB2-BD59-A6C34878D82A}">
                    <a16:rowId xmlns:a16="http://schemas.microsoft.com/office/drawing/2014/main" val="10000"/>
                  </a:ext>
                </a:extLst>
              </a:tr>
              <a:tr h="63252">
                <a:tc>
                  <a:txBody>
                    <a:bodyPr/>
                    <a:lstStyle/>
                    <a:p>
                      <a:pPr algn="ctr" fontAlgn="b">
                        <a:lnSpc>
                          <a:spcPct val="100000"/>
                        </a:lnSpc>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Ehd4</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0.47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1.81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0.96 </a:t>
                      </a: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0.93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-0.50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1.53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01"/>
                  </a:ext>
                </a:extLst>
              </a:tr>
              <a:tr h="63252">
                <a:tc>
                  <a:txBody>
                    <a:bodyPr/>
                    <a:lstStyle/>
                    <a:p>
                      <a:pPr algn="ctr" fontAlgn="b">
                        <a:lnSpc>
                          <a:spcPct val="100000"/>
                        </a:lnSpc>
                        <a:buClrTx/>
                        <a:buSzTx/>
                        <a:buFontTx/>
                      </a:pPr>
                      <a:r>
                        <a:rPr lang="en-US" altLang="zh-CN" sz="400" b="0" i="0">
                          <a:solidFill>
                            <a:schemeClr val="tx1"/>
                          </a:solidFill>
                          <a:latin typeface="Arial" panose="020B0604020202020204" pitchFamily="34" charset="0"/>
                          <a:cs typeface="Arial" panose="020B0604020202020204" pitchFamily="34" charset="0"/>
                        </a:rPr>
                        <a:t>Cd200r1</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1.80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extLst>
                  <a:ext uri="{0D108BD9-81ED-4DB2-BD59-A6C34878D82A}">
                    <a16:rowId xmlns:a16="http://schemas.microsoft.com/office/drawing/2014/main" val="10002"/>
                  </a:ext>
                </a:extLst>
              </a:tr>
              <a:tr h="63252">
                <a:tc>
                  <a:txBody>
                    <a:bodyPr/>
                    <a:lstStyle/>
                    <a:p>
                      <a:pPr algn="ctr" fontAlgn="b">
                        <a:lnSpc>
                          <a:spcPct val="100000"/>
                        </a:lnSpc>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Raph1</a:t>
                      </a:r>
                    </a:p>
                  </a:txBody>
                  <a:tcPr marL="6102" marR="6102" marT="6102"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0.46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0.31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0.28 </a:t>
                      </a: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0.99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-0.23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-0.42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-0.57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1.31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rPr>
                        <a:t>0.99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03"/>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CD86</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1.21</a:t>
                      </a: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-0.29</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2.89</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1.58</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04"/>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Cd38</a:t>
                      </a:r>
                    </a:p>
                  </a:txBody>
                  <a:tcPr marL="6102" marR="6102" marT="6102"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rPr>
                        <a:t>0.61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0.63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0.90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extLst>
                  <a:ext uri="{0D108BD9-81ED-4DB2-BD59-A6C34878D82A}">
                    <a16:rowId xmlns:a16="http://schemas.microsoft.com/office/drawing/2014/main" val="10005"/>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Cep55</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-0.57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0.24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2.47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0.32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06"/>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Prc1</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1.47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-0.29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2.84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07"/>
                  </a:ext>
                </a:extLst>
              </a:tr>
              <a:tr h="63252">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550944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custDataLst>
              <p:tags r:id="rId1"/>
            </p:custDataLst>
          </p:nvPr>
        </p:nvGraphicFramePr>
        <p:xfrm>
          <a:off x="4543351" y="538619"/>
          <a:ext cx="3105299" cy="2309805"/>
        </p:xfrm>
        <a:graphic>
          <a:graphicData uri="http://schemas.openxmlformats.org/drawingml/2006/table">
            <a:tbl>
              <a:tblPr firstRow="1">
                <a:tableStyleId>{3B4B98B0-60AC-42C2-AFA5-B58CD77FA1E5}</a:tableStyleId>
              </a:tblPr>
              <a:tblGrid>
                <a:gridCol w="236843">
                  <a:extLst>
                    <a:ext uri="{9D8B030D-6E8A-4147-A177-3AD203B41FA5}">
                      <a16:colId xmlns:a16="http://schemas.microsoft.com/office/drawing/2014/main" val="20000"/>
                    </a:ext>
                  </a:extLst>
                </a:gridCol>
                <a:gridCol w="209310">
                  <a:extLst>
                    <a:ext uri="{9D8B030D-6E8A-4147-A177-3AD203B41FA5}">
                      <a16:colId xmlns:a16="http://schemas.microsoft.com/office/drawing/2014/main" val="20001"/>
                    </a:ext>
                  </a:extLst>
                </a:gridCol>
                <a:gridCol w="164310">
                  <a:extLst>
                    <a:ext uri="{9D8B030D-6E8A-4147-A177-3AD203B41FA5}">
                      <a16:colId xmlns:a16="http://schemas.microsoft.com/office/drawing/2014/main" val="20002"/>
                    </a:ext>
                  </a:extLst>
                </a:gridCol>
                <a:gridCol w="199836">
                  <a:extLst>
                    <a:ext uri="{9D8B030D-6E8A-4147-A177-3AD203B41FA5}">
                      <a16:colId xmlns:a16="http://schemas.microsoft.com/office/drawing/2014/main" val="20003"/>
                    </a:ext>
                  </a:extLst>
                </a:gridCol>
                <a:gridCol w="151579">
                  <a:extLst>
                    <a:ext uri="{9D8B030D-6E8A-4147-A177-3AD203B41FA5}">
                      <a16:colId xmlns:a16="http://schemas.microsoft.com/office/drawing/2014/main" val="20004"/>
                    </a:ext>
                  </a:extLst>
                </a:gridCol>
                <a:gridCol w="151875">
                  <a:extLst>
                    <a:ext uri="{9D8B030D-6E8A-4147-A177-3AD203B41FA5}">
                      <a16:colId xmlns:a16="http://schemas.microsoft.com/office/drawing/2014/main" val="20005"/>
                    </a:ext>
                  </a:extLst>
                </a:gridCol>
                <a:gridCol w="151875">
                  <a:extLst>
                    <a:ext uri="{9D8B030D-6E8A-4147-A177-3AD203B41FA5}">
                      <a16:colId xmlns:a16="http://schemas.microsoft.com/office/drawing/2014/main" val="20006"/>
                    </a:ext>
                  </a:extLst>
                </a:gridCol>
                <a:gridCol w="151875">
                  <a:extLst>
                    <a:ext uri="{9D8B030D-6E8A-4147-A177-3AD203B41FA5}">
                      <a16:colId xmlns:a16="http://schemas.microsoft.com/office/drawing/2014/main" val="20007"/>
                    </a:ext>
                  </a:extLst>
                </a:gridCol>
                <a:gridCol w="151875">
                  <a:extLst>
                    <a:ext uri="{9D8B030D-6E8A-4147-A177-3AD203B41FA5}">
                      <a16:colId xmlns:a16="http://schemas.microsoft.com/office/drawing/2014/main" val="20008"/>
                    </a:ext>
                  </a:extLst>
                </a:gridCol>
                <a:gridCol w="151875">
                  <a:extLst>
                    <a:ext uri="{9D8B030D-6E8A-4147-A177-3AD203B41FA5}">
                      <a16:colId xmlns:a16="http://schemas.microsoft.com/office/drawing/2014/main" val="20009"/>
                    </a:ext>
                  </a:extLst>
                </a:gridCol>
                <a:gridCol w="151875">
                  <a:extLst>
                    <a:ext uri="{9D8B030D-6E8A-4147-A177-3AD203B41FA5}">
                      <a16:colId xmlns:a16="http://schemas.microsoft.com/office/drawing/2014/main" val="20010"/>
                    </a:ext>
                  </a:extLst>
                </a:gridCol>
                <a:gridCol w="151875">
                  <a:extLst>
                    <a:ext uri="{9D8B030D-6E8A-4147-A177-3AD203B41FA5}">
                      <a16:colId xmlns:a16="http://schemas.microsoft.com/office/drawing/2014/main" val="20011"/>
                    </a:ext>
                  </a:extLst>
                </a:gridCol>
                <a:gridCol w="153060">
                  <a:extLst>
                    <a:ext uri="{9D8B030D-6E8A-4147-A177-3AD203B41FA5}">
                      <a16:colId xmlns:a16="http://schemas.microsoft.com/office/drawing/2014/main" val="20012"/>
                    </a:ext>
                  </a:extLst>
                </a:gridCol>
                <a:gridCol w="156020">
                  <a:extLst>
                    <a:ext uri="{9D8B030D-6E8A-4147-A177-3AD203B41FA5}">
                      <a16:colId xmlns:a16="http://schemas.microsoft.com/office/drawing/2014/main" val="20013"/>
                    </a:ext>
                  </a:extLst>
                </a:gridCol>
                <a:gridCol w="141810">
                  <a:extLst>
                    <a:ext uri="{9D8B030D-6E8A-4147-A177-3AD203B41FA5}">
                      <a16:colId xmlns:a16="http://schemas.microsoft.com/office/drawing/2014/main" val="20014"/>
                    </a:ext>
                  </a:extLst>
                </a:gridCol>
                <a:gridCol w="150099">
                  <a:extLst>
                    <a:ext uri="{9D8B030D-6E8A-4147-A177-3AD203B41FA5}">
                      <a16:colId xmlns:a16="http://schemas.microsoft.com/office/drawing/2014/main" val="20015"/>
                    </a:ext>
                  </a:extLst>
                </a:gridCol>
                <a:gridCol w="169638">
                  <a:extLst>
                    <a:ext uri="{9D8B030D-6E8A-4147-A177-3AD203B41FA5}">
                      <a16:colId xmlns:a16="http://schemas.microsoft.com/office/drawing/2014/main" val="20016"/>
                    </a:ext>
                  </a:extLst>
                </a:gridCol>
                <a:gridCol w="147435">
                  <a:extLst>
                    <a:ext uri="{9D8B030D-6E8A-4147-A177-3AD203B41FA5}">
                      <a16:colId xmlns:a16="http://schemas.microsoft.com/office/drawing/2014/main" val="20017"/>
                    </a:ext>
                  </a:extLst>
                </a:gridCol>
                <a:gridCol w="162237">
                  <a:extLst>
                    <a:ext uri="{9D8B030D-6E8A-4147-A177-3AD203B41FA5}">
                      <a16:colId xmlns:a16="http://schemas.microsoft.com/office/drawing/2014/main" val="20018"/>
                    </a:ext>
                  </a:extLst>
                </a:gridCol>
              </a:tblGrid>
              <a:tr h="177552">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Known 31 APC genes</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GSE75452</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GSE234443</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GSE64129</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GSE30501</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GSE255410</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GSE120941</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GSE60058</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GSE8640</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GSE171572</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GSE132327</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GSE29988</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GSE196129</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GSE102806</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GSE227232</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GSE35124</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GSE241066</a:t>
                      </a:r>
                    </a:p>
                  </a:txBody>
                  <a:tcPr marL="6102" marR="6102" marT="6102" marB="0" anchor="ctr"/>
                </a:tc>
                <a:tc>
                  <a:txBody>
                    <a:bodyPr/>
                    <a:lstStyle/>
                    <a:p>
                      <a:pPr algn="ctr">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GSE43940</a:t>
                      </a:r>
                    </a:p>
                  </a:txBody>
                  <a:tcPr marL="6102" marR="6102" marT="6102" marB="0" anchor="ctr"/>
                </a:tc>
                <a:tc>
                  <a:txBody>
                    <a:bodyPr/>
                    <a:lstStyle/>
                    <a:p>
                      <a:pPr algn="ctr">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GSE102870</a:t>
                      </a:r>
                    </a:p>
                  </a:txBody>
                  <a:tcPr marL="6102" marR="6102" marT="6102" marB="0" anchor="ctr"/>
                </a:tc>
                <a:extLst>
                  <a:ext uri="{0D108BD9-81ED-4DB2-BD59-A6C34878D82A}">
                    <a16:rowId xmlns:a16="http://schemas.microsoft.com/office/drawing/2014/main" val="10000"/>
                  </a:ext>
                </a:extLst>
              </a:tr>
              <a:tr h="63252">
                <a:tc>
                  <a:txBody>
                    <a:bodyPr/>
                    <a:lstStyle/>
                    <a:p>
                      <a:pPr algn="ctr" fontAlgn="b">
                        <a:lnSpc>
                          <a:spcPct val="100000"/>
                        </a:lnSpc>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BTNL2</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01"/>
                  </a:ext>
                </a:extLst>
              </a:tr>
              <a:tr h="63252">
                <a:tc>
                  <a:txBody>
                    <a:bodyPr/>
                    <a:lstStyle/>
                    <a:p>
                      <a:pPr algn="ctr" fontAlgn="b">
                        <a:lnSpc>
                          <a:spcPct val="100000"/>
                        </a:lnSpc>
                        <a:buClrTx/>
                        <a:buSzTx/>
                        <a:buFontTx/>
                      </a:pPr>
                      <a:r>
                        <a:rPr lang="en-US" altLang="zh-CN" sz="400" b="0" i="0">
                          <a:solidFill>
                            <a:schemeClr val="tx1"/>
                          </a:solidFill>
                          <a:latin typeface="Arial" panose="020B0604020202020204" pitchFamily="34" charset="0"/>
                          <a:cs typeface="Arial" panose="020B0604020202020204" pitchFamily="34" charset="0"/>
                        </a:rPr>
                        <a:t>CD24A</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1.26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-0.23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extLst>
                  <a:ext uri="{0D108BD9-81ED-4DB2-BD59-A6C34878D82A}">
                    <a16:rowId xmlns:a16="http://schemas.microsoft.com/office/drawing/2014/main" val="10002"/>
                  </a:ext>
                </a:extLst>
              </a:tr>
              <a:tr h="63252">
                <a:tc>
                  <a:txBody>
                    <a:bodyPr/>
                    <a:lstStyle/>
                    <a:p>
                      <a:pPr algn="ctr" fontAlgn="b">
                        <a:lnSpc>
                          <a:spcPct val="100000"/>
                        </a:lnSpc>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CD274</a:t>
                      </a:r>
                    </a:p>
                  </a:txBody>
                  <a:tcPr marL="6102" marR="6102" marT="6102"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0.79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-1.93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1.37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-0.68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-0.92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rPr>
                        <a:t>-2.80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03"/>
                  </a:ext>
                </a:extLst>
              </a:tr>
              <a:tr h="63252">
                <a:tc>
                  <a:txBody>
                    <a:bodyPr/>
                    <a:lstStyle/>
                    <a:p>
                      <a:pPr algn="ctr" fontAlgn="b">
                        <a:lnSpc>
                          <a:spcPct val="100000"/>
                        </a:lnSpc>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SIRPA</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-1.72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1.33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-0.32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2.12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04"/>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CD80</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-1.61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-1.69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05"/>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CD86</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1.21 </a:t>
                      </a: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-0.29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2.90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1.58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06"/>
                  </a:ext>
                </a:extLst>
              </a:tr>
              <a:tr h="63252">
                <a:tc>
                  <a:txBody>
                    <a:bodyPr/>
                    <a:lstStyle/>
                    <a:p>
                      <a:pPr algn="ctr" fontAlgn="b">
                        <a:lnSpc>
                          <a:spcPct val="100000"/>
                        </a:lnSpc>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CDH1</a:t>
                      </a:r>
                    </a:p>
                  </a:txBody>
                  <a:tcPr marL="6102" marR="6102" marT="6102"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rPr>
                        <a:t>0.61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0.36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0.50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0.94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1.84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0.58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0.21 </a:t>
                      </a:r>
                    </a:p>
                  </a:txBody>
                  <a:tcPr marL="2860" marR="2860" marT="2860" marB="0" anchor="ctr"/>
                </a:tc>
                <a:extLst>
                  <a:ext uri="{0D108BD9-81ED-4DB2-BD59-A6C34878D82A}">
                    <a16:rowId xmlns:a16="http://schemas.microsoft.com/office/drawing/2014/main" val="10007"/>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CDH2</a:t>
                      </a:r>
                    </a:p>
                  </a:txBody>
                  <a:tcPr marL="6102" marR="6102" marT="6102"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0.57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0.49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0.68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0.19 </a:t>
                      </a:r>
                    </a:p>
                  </a:txBody>
                  <a:tcPr marL="2860" marR="2860" marT="2860" marB="0" anchor="ctr"/>
                </a:tc>
                <a:extLst>
                  <a:ext uri="{0D108BD9-81ED-4DB2-BD59-A6C34878D82A}">
                    <a16:rowId xmlns:a16="http://schemas.microsoft.com/office/drawing/2014/main" val="10008"/>
                  </a:ext>
                </a:extLst>
              </a:tr>
              <a:tr h="12040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CEACAM1 </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09"/>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FGL1</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0.36 </a:t>
                      </a:r>
                    </a:p>
                  </a:txBody>
                  <a:tcPr marL="2860" marR="2860" marT="2860" marB="0" anchor="ctr"/>
                </a:tc>
                <a:extLst>
                  <a:ext uri="{0D108BD9-81ED-4DB2-BD59-A6C34878D82A}">
                    <a16:rowId xmlns:a16="http://schemas.microsoft.com/office/drawing/2014/main" val="10010"/>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HHLA2</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-2.79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11"/>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HLA-G</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2.20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12"/>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HMGB1</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0.68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0.36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13"/>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IGSF11</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-0.92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0.04 </a:t>
                      </a: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3.05 </a:t>
                      </a: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-2.56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-0.68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1.40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14"/>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CD29</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15"/>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LGALS3</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-1.08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0.39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2.01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0.32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0.47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3.02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-0.42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16"/>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LGALS9</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1.32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3.03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0.60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1.06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0.40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17"/>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LILRB4</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sym typeface="+mn-ea"/>
                      </a:endParaRPr>
                    </a:p>
                  </a:txBody>
                  <a:tcPr marL="2860" marR="2860" marT="2860" marB="0" anchor="ctr"/>
                </a:tc>
                <a:extLst>
                  <a:ext uri="{0D108BD9-81ED-4DB2-BD59-A6C34878D82A}">
                    <a16:rowId xmlns:a16="http://schemas.microsoft.com/office/drawing/2014/main" val="10018"/>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MHC-I</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19"/>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MUC16</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-1.17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1.91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1.01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20"/>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GD3</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21"/>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NECTIN2</a:t>
                      </a:r>
                    </a:p>
                  </a:txBody>
                  <a:tcPr marL="6102" marR="6102" marT="6102"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0.52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2.83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1.31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0.50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1.05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22"/>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NECTIN3</a:t>
                      </a:r>
                    </a:p>
                  </a:txBody>
                  <a:tcPr marL="6102" marR="6102" marT="6102"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0.58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0.40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0.76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-0.35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-0.33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1.04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0.63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0.26 </a:t>
                      </a:r>
                    </a:p>
                  </a:txBody>
                  <a:tcPr marL="2860" marR="2860" marT="2860" marB="0" anchor="ctr"/>
                </a:tc>
                <a:extLst>
                  <a:ext uri="{0D108BD9-81ED-4DB2-BD59-A6C34878D82A}">
                    <a16:rowId xmlns:a16="http://schemas.microsoft.com/office/drawing/2014/main" val="10023"/>
                  </a:ext>
                </a:extLst>
              </a:tr>
              <a:tr h="12040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PDCD1LG2</a:t>
                      </a:r>
                    </a:p>
                  </a:txBody>
                  <a:tcPr marL="6102" marR="6102" marT="6102"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1.07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1.60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-2.51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-0.64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-0.60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24"/>
                  </a:ext>
                </a:extLst>
              </a:tr>
              <a:tr h="63252">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PVR</a:t>
                      </a:r>
                    </a:p>
                  </a:txBody>
                  <a:tcPr marL="6102" marR="6102" marT="6102"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0.39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-0.69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0.44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1.20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-0.41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25"/>
                  </a:ext>
                </a:extLst>
              </a:tr>
              <a:tr h="63252">
                <a:tc>
                  <a:txBody>
                    <a:bodyPr/>
                    <a:lstStyle/>
                    <a:p>
                      <a:pPr algn="ctr" fontAlgn="b">
                        <a:lnSpc>
                          <a:spcPct val="100000"/>
                        </a:lnSpc>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VSIR</a:t>
                      </a:r>
                    </a:p>
                  </a:txBody>
                  <a:tcPr marL="6102" marR="6102" marT="6102"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0.50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-0.46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0.80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0.87 </a:t>
                      </a:r>
                    </a:p>
                  </a:txBody>
                  <a:tcPr marL="2860" marR="2860" marT="2860" marB="0" anchor="ctr"/>
                </a:tc>
                <a:tc>
                  <a:txBody>
                    <a:bodyPr/>
                    <a:lstStyle/>
                    <a:p>
                      <a:pPr algn="ctr" fontAlgn="b">
                        <a:lnSpc>
                          <a:spcPct val="100000"/>
                        </a:lnSpc>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-1.52 </a:t>
                      </a:r>
                    </a:p>
                  </a:txBody>
                  <a:tcPr marL="2860" marR="2860" marT="2860" marB="0" anchor="ctr"/>
                </a:tc>
                <a:tc>
                  <a:txBody>
                    <a:bodyPr/>
                    <a:lstStyle/>
                    <a:p>
                      <a:pPr algn="ctr" fontAlgn="b">
                        <a:lnSpc>
                          <a:spcPct val="100000"/>
                        </a:lnSpc>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pP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26"/>
                  </a:ext>
                </a:extLst>
              </a:tr>
              <a:tr h="120402">
                <a:tc>
                  <a:txBody>
                    <a:bodyPr/>
                    <a:lstStyle/>
                    <a:p>
                      <a:pPr algn="ctr" fontAlgn="b">
                        <a:lnSpc>
                          <a:spcPct val="100000"/>
                        </a:lnSpc>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TNFRSF14</a:t>
                      </a:r>
                    </a:p>
                  </a:txBody>
                  <a:tcPr marL="6102" marR="6102" marT="6102"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27"/>
                  </a:ext>
                </a:extLst>
              </a:tr>
              <a:tr h="63252">
                <a:tc>
                  <a:txBody>
                    <a:bodyPr/>
                    <a:lstStyle/>
                    <a:p>
                      <a:pPr algn="ctr" fontAlgn="b">
                        <a:lnSpc>
                          <a:spcPct val="100000"/>
                        </a:lnSpc>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TNFSF15</a:t>
                      </a:r>
                    </a:p>
                  </a:txBody>
                  <a:tcPr marL="6102" marR="6102" marT="6102"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1.40 </a:t>
                      </a: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0.71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1.09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1.31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1.66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28"/>
                  </a:ext>
                </a:extLst>
              </a:tr>
              <a:tr h="63252">
                <a:tc>
                  <a:txBody>
                    <a:bodyPr/>
                    <a:lstStyle/>
                    <a:p>
                      <a:pPr algn="ctr" fontAlgn="b">
                        <a:lnSpc>
                          <a:spcPct val="100000"/>
                        </a:lnSpc>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TNFSF8</a:t>
                      </a:r>
                    </a:p>
                  </a:txBody>
                  <a:tcPr marL="6102" marR="6102" marT="6102"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29"/>
                  </a:ext>
                </a:extLst>
              </a:tr>
              <a:tr h="63252">
                <a:tc>
                  <a:txBody>
                    <a:bodyPr/>
                    <a:lstStyle/>
                    <a:p>
                      <a:pPr algn="ctr" fontAlgn="b">
                        <a:lnSpc>
                          <a:spcPct val="100000"/>
                        </a:lnSpc>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HLA-E</a:t>
                      </a:r>
                    </a:p>
                  </a:txBody>
                  <a:tcPr marL="6102" marR="6102" marT="6102"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0.31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0.12 </a:t>
                      </a:r>
                    </a:p>
                  </a:txBody>
                  <a:tcPr marL="2860" marR="2860" marT="2860" marB="0" anchor="ctr"/>
                </a:tc>
                <a:extLst>
                  <a:ext uri="{0D108BD9-81ED-4DB2-BD59-A6C34878D82A}">
                    <a16:rowId xmlns:a16="http://schemas.microsoft.com/office/drawing/2014/main" val="10030"/>
                  </a:ext>
                </a:extLst>
              </a:tr>
              <a:tr h="63252">
                <a:tc>
                  <a:txBody>
                    <a:bodyPr/>
                    <a:lstStyle/>
                    <a:p>
                      <a:pPr algn="ctr" fontAlgn="b">
                        <a:lnSpc>
                          <a:spcPct val="100000"/>
                        </a:lnSpc>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NECTIN1</a:t>
                      </a:r>
                    </a:p>
                  </a:txBody>
                  <a:tcPr marL="6102" marR="6102" marT="6102"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2.23 </a:t>
                      </a: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-1.55 </a:t>
                      </a: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-0.16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0.56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-0.27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1.32 </a:t>
                      </a:r>
                    </a:p>
                  </a:txBody>
                  <a:tcPr marL="2860" marR="2860" marT="2860" marB="0" anchor="ctr"/>
                </a:tc>
                <a:tc>
                  <a:txBody>
                    <a:bodyPr/>
                    <a:lstStyle/>
                    <a:p>
                      <a:pPr algn="ctr" fontAlgn="b">
                        <a:lnSpc>
                          <a:spcPct val="100000"/>
                        </a:lnSpc>
                        <a:buNone/>
                      </a:pPr>
                      <a:r>
                        <a:rPr lang="en-US" altLang="zh-CN" sz="400" b="0" i="0">
                          <a:solidFill>
                            <a:schemeClr val="tx1"/>
                          </a:solidFill>
                          <a:latin typeface="Arial" panose="020B0604020202020204" pitchFamily="34" charset="0"/>
                          <a:ea typeface="Arial Regular" panose="020B0604020202090204"/>
                          <a:cs typeface="Arial" panose="020B0604020202020204" pitchFamily="34" charset="0"/>
                        </a:rPr>
                        <a:t>0.78 </a:t>
                      </a:r>
                    </a:p>
                  </a:txBody>
                  <a:tcPr marL="2860" marR="2860" marT="2860" marB="0" anchor="ctr"/>
                </a:tc>
                <a:tc>
                  <a:txBody>
                    <a:bodyPr/>
                    <a:lstStyle/>
                    <a:p>
                      <a:pPr algn="ctr" fontAlgn="b">
                        <a:lnSpc>
                          <a:spcPct val="100000"/>
                        </a:lnSpc>
                        <a:buNone/>
                      </a:pPr>
                      <a:endParaRPr lang="en-US" altLang="zh-CN" sz="400" b="0" i="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tc>
                  <a:txBody>
                    <a:bodyPr/>
                    <a:lstStyle/>
                    <a:p>
                      <a:pPr algn="ctr" fontAlgn="b">
                        <a:lnSpc>
                          <a:spcPct val="100000"/>
                        </a:lnSpc>
                        <a:buNone/>
                      </a:pP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2860" marR="2860" marT="2860" marB="0" anchor="ctr"/>
                </a:tc>
                <a:extLst>
                  <a:ext uri="{0D108BD9-81ED-4DB2-BD59-A6C34878D82A}">
                    <a16:rowId xmlns:a16="http://schemas.microsoft.com/office/drawing/2014/main" val="10031"/>
                  </a:ext>
                </a:extLst>
              </a:tr>
            </a:tbl>
          </a:graphicData>
        </a:graphic>
      </p:graphicFrame>
      <p:sp>
        <p:nvSpPr>
          <p:cNvPr id="7" name="TextBox 6">
            <a:extLst>
              <a:ext uri="{FF2B5EF4-FFF2-40B4-BE49-F238E27FC236}">
                <a16:creationId xmlns:a16="http://schemas.microsoft.com/office/drawing/2014/main" id="{2F1173C7-3FAF-DFB5-6AD6-C69DC061CC4A}"/>
              </a:ext>
            </a:extLst>
          </p:cNvPr>
          <p:cNvSpPr txBox="1"/>
          <p:nvPr/>
        </p:nvSpPr>
        <p:spPr>
          <a:xfrm>
            <a:off x="4615840" y="345402"/>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(A).</a:t>
            </a:r>
          </a:p>
        </p:txBody>
      </p:sp>
      <p:sp>
        <p:nvSpPr>
          <p:cNvPr id="8" name="TextBox 7">
            <a:extLst>
              <a:ext uri="{FF2B5EF4-FFF2-40B4-BE49-F238E27FC236}">
                <a16:creationId xmlns:a16="http://schemas.microsoft.com/office/drawing/2014/main" id="{4D3055FA-E88D-873D-2CFB-CFE7F0E5A5CC}"/>
              </a:ext>
            </a:extLst>
          </p:cNvPr>
          <p:cNvSpPr txBox="1"/>
          <p:nvPr/>
        </p:nvSpPr>
        <p:spPr>
          <a:xfrm>
            <a:off x="4615840" y="2920420"/>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(B).</a:t>
            </a:r>
          </a:p>
        </p:txBody>
      </p:sp>
      <p:sp>
        <p:nvSpPr>
          <p:cNvPr id="2" name="TextBox 1">
            <a:extLst>
              <a:ext uri="{FF2B5EF4-FFF2-40B4-BE49-F238E27FC236}">
                <a16:creationId xmlns:a16="http://schemas.microsoft.com/office/drawing/2014/main" id="{261A0F5E-CA91-5A2F-36E6-33EBF162E176}"/>
              </a:ext>
            </a:extLst>
          </p:cNvPr>
          <p:cNvSpPr txBox="1"/>
          <p:nvPr/>
        </p:nvSpPr>
        <p:spPr>
          <a:xfrm>
            <a:off x="4545662" y="108820"/>
            <a:ext cx="3088181" cy="222240"/>
          </a:xfrm>
          <a:prstGeom prst="rect">
            <a:avLst/>
          </a:prstGeom>
          <a:noFill/>
        </p:spPr>
        <p:txBody>
          <a:bodyPr wrap="square" rtlCol="0">
            <a:spAutoFit/>
          </a:bodyPr>
          <a:lstStyle/>
          <a:p>
            <a:pPr algn="just"/>
            <a:r>
              <a:rPr lang="en-US" sz="422" b="1" dirty="0" err="1">
                <a:latin typeface="Arial" panose="020B0604020202090204" pitchFamily="34" charset="0"/>
                <a:cs typeface="Arial" panose="020B0604020202090204" pitchFamily="34" charset="0"/>
              </a:rPr>
              <a:t>SFigure</a:t>
            </a:r>
            <a:r>
              <a:rPr lang="en-US" sz="422" b="1" dirty="0">
                <a:latin typeface="Arial" panose="020B0604020202090204" pitchFamily="34" charset="0"/>
                <a:cs typeface="Arial" panose="020B0604020202090204" pitchFamily="34" charset="0"/>
              </a:rPr>
              <a:t> 6. </a:t>
            </a:r>
            <a:r>
              <a:rPr lang="en-US" sz="422" dirty="0">
                <a:latin typeface="Arial" panose="020B0604020202090204" pitchFamily="34" charset="0"/>
                <a:cs typeface="Arial" panose="020B0604020202090204" pitchFamily="34" charset="0"/>
              </a:rPr>
              <a:t>(A) Detailed Expression Profiles Corresponding to Figure 10B (ROS-TF KO) for 31 known APC ligands. (B) Detailed Expression Profiles Corresponding to Figure 10C for 46 newly identified APC ligands.</a:t>
            </a:r>
          </a:p>
        </p:txBody>
      </p:sp>
      <p:graphicFrame>
        <p:nvGraphicFramePr>
          <p:cNvPr id="3" name="Table 2">
            <a:extLst>
              <a:ext uri="{FF2B5EF4-FFF2-40B4-BE49-F238E27FC236}">
                <a16:creationId xmlns:a16="http://schemas.microsoft.com/office/drawing/2014/main" id="{2FD1C8F5-CB93-9566-FCC7-52EF2473954B}"/>
              </a:ext>
            </a:extLst>
          </p:cNvPr>
          <p:cNvGraphicFramePr>
            <a:graphicFrameLocks noGrp="1"/>
          </p:cNvGraphicFramePr>
          <p:nvPr>
            <p:custDataLst>
              <p:tags r:id="rId2"/>
            </p:custDataLst>
          </p:nvPr>
        </p:nvGraphicFramePr>
        <p:xfrm>
          <a:off x="4526534" y="3105583"/>
          <a:ext cx="3122116" cy="3715781"/>
        </p:xfrm>
        <a:graphic>
          <a:graphicData uri="http://schemas.openxmlformats.org/drawingml/2006/table">
            <a:tbl>
              <a:tblPr firstRow="1">
                <a:tableStyleId>{3B4B98B0-60AC-42C2-AFA5-B58CD77FA1E5}</a:tableStyleId>
              </a:tblPr>
              <a:tblGrid>
                <a:gridCol w="263128">
                  <a:extLst>
                    <a:ext uri="{9D8B030D-6E8A-4147-A177-3AD203B41FA5}">
                      <a16:colId xmlns:a16="http://schemas.microsoft.com/office/drawing/2014/main" val="20000"/>
                    </a:ext>
                  </a:extLst>
                </a:gridCol>
                <a:gridCol w="179372">
                  <a:extLst>
                    <a:ext uri="{9D8B030D-6E8A-4147-A177-3AD203B41FA5}">
                      <a16:colId xmlns:a16="http://schemas.microsoft.com/office/drawing/2014/main" val="20001"/>
                    </a:ext>
                  </a:extLst>
                </a:gridCol>
                <a:gridCol w="170639">
                  <a:extLst>
                    <a:ext uri="{9D8B030D-6E8A-4147-A177-3AD203B41FA5}">
                      <a16:colId xmlns:a16="http://schemas.microsoft.com/office/drawing/2014/main" val="20002"/>
                    </a:ext>
                  </a:extLst>
                </a:gridCol>
                <a:gridCol w="178383">
                  <a:extLst>
                    <a:ext uri="{9D8B030D-6E8A-4147-A177-3AD203B41FA5}">
                      <a16:colId xmlns:a16="http://schemas.microsoft.com/office/drawing/2014/main" val="20003"/>
                    </a:ext>
                  </a:extLst>
                </a:gridCol>
                <a:gridCol w="186680">
                  <a:extLst>
                    <a:ext uri="{9D8B030D-6E8A-4147-A177-3AD203B41FA5}">
                      <a16:colId xmlns:a16="http://schemas.microsoft.com/office/drawing/2014/main" val="20004"/>
                    </a:ext>
                  </a:extLst>
                </a:gridCol>
                <a:gridCol w="141600">
                  <a:extLst>
                    <a:ext uri="{9D8B030D-6E8A-4147-A177-3AD203B41FA5}">
                      <a16:colId xmlns:a16="http://schemas.microsoft.com/office/drawing/2014/main" val="20005"/>
                    </a:ext>
                  </a:extLst>
                </a:gridCol>
                <a:gridCol w="141877">
                  <a:extLst>
                    <a:ext uri="{9D8B030D-6E8A-4147-A177-3AD203B41FA5}">
                      <a16:colId xmlns:a16="http://schemas.microsoft.com/office/drawing/2014/main" val="20006"/>
                    </a:ext>
                  </a:extLst>
                </a:gridCol>
                <a:gridCol w="141877">
                  <a:extLst>
                    <a:ext uri="{9D8B030D-6E8A-4147-A177-3AD203B41FA5}">
                      <a16:colId xmlns:a16="http://schemas.microsoft.com/office/drawing/2014/main" val="20007"/>
                    </a:ext>
                  </a:extLst>
                </a:gridCol>
                <a:gridCol w="141877">
                  <a:extLst>
                    <a:ext uri="{9D8B030D-6E8A-4147-A177-3AD203B41FA5}">
                      <a16:colId xmlns:a16="http://schemas.microsoft.com/office/drawing/2014/main" val="20008"/>
                    </a:ext>
                  </a:extLst>
                </a:gridCol>
                <a:gridCol w="141877">
                  <a:extLst>
                    <a:ext uri="{9D8B030D-6E8A-4147-A177-3AD203B41FA5}">
                      <a16:colId xmlns:a16="http://schemas.microsoft.com/office/drawing/2014/main" val="20009"/>
                    </a:ext>
                  </a:extLst>
                </a:gridCol>
                <a:gridCol w="141877">
                  <a:extLst>
                    <a:ext uri="{9D8B030D-6E8A-4147-A177-3AD203B41FA5}">
                      <a16:colId xmlns:a16="http://schemas.microsoft.com/office/drawing/2014/main" val="20010"/>
                    </a:ext>
                  </a:extLst>
                </a:gridCol>
                <a:gridCol w="141877">
                  <a:extLst>
                    <a:ext uri="{9D8B030D-6E8A-4147-A177-3AD203B41FA5}">
                      <a16:colId xmlns:a16="http://schemas.microsoft.com/office/drawing/2014/main" val="20011"/>
                    </a:ext>
                  </a:extLst>
                </a:gridCol>
                <a:gridCol w="141877">
                  <a:extLst>
                    <a:ext uri="{9D8B030D-6E8A-4147-A177-3AD203B41FA5}">
                      <a16:colId xmlns:a16="http://schemas.microsoft.com/office/drawing/2014/main" val="20012"/>
                    </a:ext>
                  </a:extLst>
                </a:gridCol>
                <a:gridCol w="142983">
                  <a:extLst>
                    <a:ext uri="{9D8B030D-6E8A-4147-A177-3AD203B41FA5}">
                      <a16:colId xmlns:a16="http://schemas.microsoft.com/office/drawing/2014/main" val="20013"/>
                    </a:ext>
                  </a:extLst>
                </a:gridCol>
                <a:gridCol w="145748">
                  <a:extLst>
                    <a:ext uri="{9D8B030D-6E8A-4147-A177-3AD203B41FA5}">
                      <a16:colId xmlns:a16="http://schemas.microsoft.com/office/drawing/2014/main" val="20014"/>
                    </a:ext>
                  </a:extLst>
                </a:gridCol>
                <a:gridCol w="132473">
                  <a:extLst>
                    <a:ext uri="{9D8B030D-6E8A-4147-A177-3AD203B41FA5}">
                      <a16:colId xmlns:a16="http://schemas.microsoft.com/office/drawing/2014/main" val="20015"/>
                    </a:ext>
                  </a:extLst>
                </a:gridCol>
                <a:gridCol w="140217">
                  <a:extLst>
                    <a:ext uri="{9D8B030D-6E8A-4147-A177-3AD203B41FA5}">
                      <a16:colId xmlns:a16="http://schemas.microsoft.com/office/drawing/2014/main" val="20016"/>
                    </a:ext>
                  </a:extLst>
                </a:gridCol>
                <a:gridCol w="158471">
                  <a:extLst>
                    <a:ext uri="{9D8B030D-6E8A-4147-A177-3AD203B41FA5}">
                      <a16:colId xmlns:a16="http://schemas.microsoft.com/office/drawing/2014/main" val="20017"/>
                    </a:ext>
                  </a:extLst>
                </a:gridCol>
                <a:gridCol w="142153">
                  <a:extLst>
                    <a:ext uri="{9D8B030D-6E8A-4147-A177-3AD203B41FA5}">
                      <a16:colId xmlns:a16="http://schemas.microsoft.com/office/drawing/2014/main" val="20018"/>
                    </a:ext>
                  </a:extLst>
                </a:gridCol>
                <a:gridCol w="147131">
                  <a:extLst>
                    <a:ext uri="{9D8B030D-6E8A-4147-A177-3AD203B41FA5}">
                      <a16:colId xmlns:a16="http://schemas.microsoft.com/office/drawing/2014/main" val="20019"/>
                    </a:ext>
                  </a:extLst>
                </a:gridCol>
              </a:tblGrid>
              <a:tr h="234702">
                <a:tc>
                  <a:txBody>
                    <a:bodyPr/>
                    <a:lstStyle/>
                    <a:p>
                      <a:pPr algn="just">
                        <a:lnSpc>
                          <a:spcPct val="100000"/>
                        </a:lnSpc>
                        <a:buClrTx/>
                        <a:buSzTx/>
                        <a:buFontTx/>
                        <a:buNone/>
                      </a:pPr>
                      <a:endParaRPr lang="en-US" altLang="zh-CN" sz="400" b="0" i="0" dirty="0">
                        <a:solidFill>
                          <a:schemeClr val="bg2">
                            <a:lumMod val="50000"/>
                          </a:schemeClr>
                        </a:solidFill>
                        <a:latin typeface="Arial" panose="020B0604020202020204" pitchFamily="34" charset="0"/>
                        <a:ea typeface="Arial Regular" panose="020B0604020202090204"/>
                        <a:cs typeface="Arial" panose="020B0604020202020204" pitchFamily="34" charset="0"/>
                        <a:sym typeface="+mn-ea"/>
                      </a:endParaRPr>
                    </a:p>
                  </a:txBody>
                  <a:tcPr marL="6102" marR="6102" marT="6102" marB="0" anchor="ctr"/>
                </a:tc>
                <a:tc>
                  <a:txBody>
                    <a:bodyPr/>
                    <a:lstStyle/>
                    <a:p>
                      <a:pPr algn="just">
                        <a:lnSpc>
                          <a:spcPct val="100000"/>
                        </a:lnSpc>
                        <a:buClrTx/>
                        <a:buSzTx/>
                        <a:buFontTx/>
                      </a:pPr>
                      <a:r>
                        <a:rPr lang="en-US" altLang="zh-CN" sz="400" dirty="0">
                          <a:solidFill>
                            <a:schemeClr val="tx1">
                              <a:lumMod val="95000"/>
                              <a:lumOff val="5000"/>
                            </a:schemeClr>
                          </a:solidFill>
                          <a:latin typeface="Arial" panose="020B0604020202020204" pitchFamily="34" charset="0"/>
                          <a:cs typeface="Arial" panose="020B0604020202020204" pitchFamily="34" charset="0"/>
                          <a:sym typeface="+mn-ea"/>
                        </a:rPr>
                        <a:t>Unknown 46 ligand genes</a:t>
                      </a:r>
                      <a:r>
                        <a:rPr lang="en-US" altLang="zh-CN" sz="400" dirty="0">
                          <a:solidFill>
                            <a:schemeClr val="bg2">
                              <a:lumMod val="50000"/>
                            </a:schemeClr>
                          </a:solidFill>
                          <a:latin typeface="Arial" panose="020B0604020202020204" pitchFamily="34" charset="0"/>
                          <a:cs typeface="Arial" panose="020B0604020202020204" pitchFamily="34" charset="0"/>
                          <a:sym typeface="+mn-ea"/>
                        </a:rPr>
                        <a:t> </a:t>
                      </a:r>
                      <a:endParaRPr lang="en-US" altLang="zh-CN" sz="400" b="0" i="0" dirty="0">
                        <a:solidFill>
                          <a:schemeClr val="bg2">
                            <a:lumMod val="50000"/>
                          </a:schemeClr>
                        </a:solidFill>
                        <a:latin typeface="Arial" panose="020B0604020202020204" pitchFamily="34" charset="0"/>
                        <a:ea typeface="Arial Regular" panose="020B0604020202090204"/>
                        <a:cs typeface="Arial" panose="020B0604020202020204" pitchFamily="34" charset="0"/>
                        <a:sym typeface="+mn-ea"/>
                      </a:endParaRPr>
                    </a:p>
                  </a:txBody>
                  <a:tcPr marL="6102" marR="6102" marT="6102" marB="0" anchor="ctr"/>
                </a:tc>
                <a:tc>
                  <a:txBody>
                    <a:bodyPr/>
                    <a:lstStyle/>
                    <a:p>
                      <a:pPr algn="just">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GSE75452</a:t>
                      </a:r>
                    </a:p>
                  </a:txBody>
                  <a:tcPr marL="6102" marR="6102" marT="6102" marB="0" anchor="ctr"/>
                </a:tc>
                <a:tc>
                  <a:txBody>
                    <a:bodyPr/>
                    <a:lstStyle/>
                    <a:p>
                      <a:pPr algn="just">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GSE234443</a:t>
                      </a:r>
                    </a:p>
                  </a:txBody>
                  <a:tcPr marL="6102" marR="6102" marT="6102" marB="0" anchor="ctr"/>
                </a:tc>
                <a:tc>
                  <a:txBody>
                    <a:bodyPr/>
                    <a:lstStyle/>
                    <a:p>
                      <a:pPr algn="just">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GSE64129</a:t>
                      </a:r>
                    </a:p>
                  </a:txBody>
                  <a:tcPr marL="6102" marR="6102" marT="6102" marB="0" anchor="ctr"/>
                </a:tc>
                <a:tc>
                  <a:txBody>
                    <a:bodyPr/>
                    <a:lstStyle/>
                    <a:p>
                      <a:pPr algn="just">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GSE30501</a:t>
                      </a:r>
                    </a:p>
                  </a:txBody>
                  <a:tcPr marL="6102" marR="6102" marT="6102" marB="0" anchor="ctr"/>
                </a:tc>
                <a:tc>
                  <a:txBody>
                    <a:bodyPr/>
                    <a:lstStyle/>
                    <a:p>
                      <a:pPr algn="just">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GSE255410</a:t>
                      </a:r>
                    </a:p>
                  </a:txBody>
                  <a:tcPr marL="6102" marR="6102" marT="6102" marB="0" anchor="ctr"/>
                </a:tc>
                <a:tc>
                  <a:txBody>
                    <a:bodyPr/>
                    <a:lstStyle/>
                    <a:p>
                      <a:pPr algn="just">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GSE120941</a:t>
                      </a:r>
                    </a:p>
                  </a:txBody>
                  <a:tcPr marL="6102" marR="6102" marT="6102" marB="0" anchor="ctr"/>
                </a:tc>
                <a:tc>
                  <a:txBody>
                    <a:bodyPr/>
                    <a:lstStyle/>
                    <a:p>
                      <a:pPr algn="just">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GSE60058</a:t>
                      </a:r>
                    </a:p>
                  </a:txBody>
                  <a:tcPr marL="6102" marR="6102" marT="6102" marB="0" anchor="ctr"/>
                </a:tc>
                <a:tc>
                  <a:txBody>
                    <a:bodyPr/>
                    <a:lstStyle/>
                    <a:p>
                      <a:pPr algn="just">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GSE8640</a:t>
                      </a:r>
                    </a:p>
                  </a:txBody>
                  <a:tcPr marL="6102" marR="6102" marT="6102" marB="0" anchor="ctr"/>
                </a:tc>
                <a:tc>
                  <a:txBody>
                    <a:bodyPr/>
                    <a:lstStyle/>
                    <a:p>
                      <a:pPr algn="just">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GSE171572</a:t>
                      </a:r>
                    </a:p>
                  </a:txBody>
                  <a:tcPr marL="6102" marR="6102" marT="6102" marB="0" anchor="ctr"/>
                </a:tc>
                <a:tc>
                  <a:txBody>
                    <a:bodyPr/>
                    <a:lstStyle/>
                    <a:p>
                      <a:pPr algn="just">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GSE132327</a:t>
                      </a:r>
                    </a:p>
                  </a:txBody>
                  <a:tcPr marL="6102" marR="6102" marT="6102" marB="0" anchor="ctr"/>
                </a:tc>
                <a:tc>
                  <a:txBody>
                    <a:bodyPr/>
                    <a:lstStyle/>
                    <a:p>
                      <a:pPr algn="just">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GSE29988</a:t>
                      </a:r>
                    </a:p>
                  </a:txBody>
                  <a:tcPr marL="6102" marR="6102" marT="6102" marB="0" anchor="ctr"/>
                </a:tc>
                <a:tc>
                  <a:txBody>
                    <a:bodyPr/>
                    <a:lstStyle/>
                    <a:p>
                      <a:pPr algn="just">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GSE196129</a:t>
                      </a:r>
                    </a:p>
                  </a:txBody>
                  <a:tcPr marL="6102" marR="6102" marT="6102" marB="0" anchor="ctr"/>
                </a:tc>
                <a:tc>
                  <a:txBody>
                    <a:bodyPr/>
                    <a:lstStyle/>
                    <a:p>
                      <a:pPr algn="just">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GSE102806</a:t>
                      </a:r>
                    </a:p>
                  </a:txBody>
                  <a:tcPr marL="6102" marR="6102" marT="6102" marB="0" anchor="ctr"/>
                </a:tc>
                <a:tc>
                  <a:txBody>
                    <a:bodyPr/>
                    <a:lstStyle/>
                    <a:p>
                      <a:pPr algn="just">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GSE227232</a:t>
                      </a:r>
                    </a:p>
                  </a:txBody>
                  <a:tcPr marL="6102" marR="6102" marT="6102" marB="0" anchor="ctr"/>
                </a:tc>
                <a:tc>
                  <a:txBody>
                    <a:bodyPr/>
                    <a:lstStyle/>
                    <a:p>
                      <a:pPr algn="just">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GSE35124</a:t>
                      </a:r>
                    </a:p>
                  </a:txBody>
                  <a:tcPr marL="6102" marR="6102" marT="6102" marB="0" anchor="ctr"/>
                </a:tc>
                <a:tc>
                  <a:txBody>
                    <a:bodyPr/>
                    <a:lstStyle/>
                    <a:p>
                      <a:pPr algn="just">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GSE241066</a:t>
                      </a:r>
                    </a:p>
                  </a:txBody>
                  <a:tcPr marL="6102" marR="6102" marT="6102" marB="0" anchor="ctr"/>
                </a:tc>
                <a:tc>
                  <a:txBody>
                    <a:bodyPr/>
                    <a:lstStyle/>
                    <a:p>
                      <a:pPr algn="just">
                        <a:lnSpc>
                          <a:spcPct val="100000"/>
                        </a:lnSpc>
                        <a:buClrTx/>
                        <a:buSzTx/>
                        <a:buFontTx/>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GSE43940</a:t>
                      </a:r>
                    </a:p>
                  </a:txBody>
                  <a:tcPr marL="6102" marR="6102" marT="6102" marB="0" anchor="ctr"/>
                </a:tc>
                <a:tc>
                  <a:txBody>
                    <a:bodyPr/>
                    <a:lstStyle/>
                    <a:p>
                      <a:pPr algn="just">
                        <a:lnSpc>
                          <a:spcPct val="100000"/>
                        </a:lnSpc>
                        <a:buClrTx/>
                        <a:buSzTx/>
                        <a:buFontTx/>
                        <a:buNone/>
                      </a:pP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GSE102870</a:t>
                      </a:r>
                    </a:p>
                  </a:txBody>
                  <a:tcPr marL="6102" marR="6102" marT="6102" marB="0" anchor="ctr"/>
                </a:tc>
                <a:extLst>
                  <a:ext uri="{0D108BD9-81ED-4DB2-BD59-A6C34878D82A}">
                    <a16:rowId xmlns:a16="http://schemas.microsoft.com/office/drawing/2014/main" val="10000"/>
                  </a:ext>
                </a:extLst>
              </a:tr>
              <a:tr h="63252">
                <a:tc rowSpan="10">
                  <a:txBody>
                    <a:bodyPr/>
                    <a:lstStyle/>
                    <a:p>
                      <a:pPr algn="l" fontAlgn="ctr">
                        <a:buNone/>
                      </a:pPr>
                      <a:r>
                        <a:rPr lang="en-US" altLang="zh-CN" sz="400">
                          <a:solidFill>
                            <a:srgbClr val="000000"/>
                          </a:solidFill>
                          <a:latin typeface="Arial" panose="020B0604020202020204" pitchFamily="34" charset="0"/>
                          <a:ea typeface="宋体"/>
                          <a:cs typeface="Arial" panose="020B0604020202020204" pitchFamily="34" charset="0"/>
                          <a:sym typeface="+mn-ea"/>
                        </a:rPr>
                        <a:t>Treg-suppressed ligand genes</a:t>
                      </a:r>
                      <a:endParaRPr lang="en-US" altLang="zh-CN" sz="400" b="0" i="0">
                        <a:solidFill>
                          <a:srgbClr val="000000"/>
                        </a:solidFill>
                        <a:latin typeface="Arial" panose="020B0604020202020204" pitchFamily="34" charset="0"/>
                        <a:ea typeface="宋体"/>
                        <a:cs typeface="Arial" panose="020B0604020202020204" pitchFamily="34" charset="0"/>
                      </a:endParaRPr>
                    </a:p>
                    <a:p>
                      <a:pPr algn="l" fontAlgn="ctr">
                        <a:buNone/>
                      </a:pPr>
                      <a:endParaRPr lang="en-US" altLang="zh-CN" sz="400" b="0" i="0">
                        <a:solidFill>
                          <a:srgbClr val="000000"/>
                        </a:solidFill>
                        <a:latin typeface="Arial" panose="020B0604020202020204" pitchFamily="34" charset="0"/>
                        <a:ea typeface="宋体"/>
                        <a:cs typeface="Arial" panose="020B0604020202020204" pitchFamily="34" charset="0"/>
                      </a:endParaRPr>
                    </a:p>
                  </a:txBody>
                  <a:tcPr marL="6102" marR="6102" marT="6102" marB="0"/>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CEP55</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-0.57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0.24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2.47 </a:t>
                      </a: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0.32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01"/>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OGT</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0.40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-0.16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-1.11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0.29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0.47 </a:t>
                      </a: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0.35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extLst>
                  <a:ext uri="{0D108BD9-81ED-4DB2-BD59-A6C34878D82A}">
                    <a16:rowId xmlns:a16="http://schemas.microsoft.com/office/drawing/2014/main" val="10002"/>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FLOT1</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1.45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-0.39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0.84 </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-0.42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03"/>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BRK1</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0.35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0.35 </a:t>
                      </a: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0.63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-0.34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04"/>
                  </a:ext>
                </a:extLst>
              </a:tr>
              <a:tr h="12040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TSG101</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0.69 </a:t>
                      </a: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-0.27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extLst>
                  <a:ext uri="{0D108BD9-81ED-4DB2-BD59-A6C34878D82A}">
                    <a16:rowId xmlns:a16="http://schemas.microsoft.com/office/drawing/2014/main" val="10005"/>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TJP2</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1.43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0.76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0.09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0.96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06"/>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LIMA1</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0.83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0.36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0.67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0.53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0.31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0.46 </a:t>
                      </a: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-0.23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0.19 </a:t>
                      </a:r>
                    </a:p>
                  </a:txBody>
                  <a:tcPr marL="6102" marR="6102" marT="6102" marB="0" anchor="b"/>
                </a:tc>
                <a:extLst>
                  <a:ext uri="{0D108BD9-81ED-4DB2-BD59-A6C34878D82A}">
                    <a16:rowId xmlns:a16="http://schemas.microsoft.com/office/drawing/2014/main" val="10007"/>
                  </a:ext>
                </a:extLst>
              </a:tr>
              <a:tr h="12040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GRAMD1B</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1.06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2.31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08"/>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SYNC</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0.15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09"/>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SRC</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-1.34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1.58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1.21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1.20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0.24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2.60 </a:t>
                      </a: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extLst>
                  <a:ext uri="{0D108BD9-81ED-4DB2-BD59-A6C34878D82A}">
                    <a16:rowId xmlns:a16="http://schemas.microsoft.com/office/drawing/2014/main" val="10010"/>
                  </a:ext>
                </a:extLst>
              </a:tr>
              <a:tr h="63252">
                <a:tc rowSpan="34">
                  <a:txBody>
                    <a:bodyPr/>
                    <a:lstStyle/>
                    <a:p>
                      <a:pPr algn="l" fontAlgn="ctr">
                        <a:buNone/>
                      </a:pPr>
                      <a:r>
                        <a:rPr lang="en-US" altLang="zh-CN" sz="400" dirty="0">
                          <a:solidFill>
                            <a:srgbClr val="000000"/>
                          </a:solidFill>
                          <a:latin typeface="Arial" panose="020B0604020202020204" pitchFamily="34" charset="0"/>
                          <a:ea typeface="宋体"/>
                          <a:cs typeface="Arial" panose="020B0604020202020204" pitchFamily="34" charset="0"/>
                          <a:sym typeface="Arial" panose="020B0604020202090204" pitchFamily="34" charset="0"/>
                        </a:rPr>
                        <a:t>Foxp3-suppressed  ligand genes</a:t>
                      </a:r>
                      <a:endParaRPr lang="en-US" altLang="zh-CN" sz="400" b="0" i="0" dirty="0">
                        <a:solidFill>
                          <a:srgbClr val="000000"/>
                        </a:solidFill>
                        <a:latin typeface="Arial" panose="020B0604020202020204" pitchFamily="34" charset="0"/>
                        <a:ea typeface="宋体"/>
                        <a:cs typeface="Arial" panose="020B0604020202020204" pitchFamily="34" charset="0"/>
                      </a:endParaRPr>
                    </a:p>
                    <a:p>
                      <a:pPr algn="l" fontAlgn="ctr">
                        <a:buNone/>
                      </a:pPr>
                      <a:endParaRPr lang="en-US" altLang="zh-CN" sz="400" b="0" i="0" dirty="0">
                        <a:solidFill>
                          <a:srgbClr val="000000"/>
                        </a:solidFill>
                        <a:latin typeface="Arial" panose="020B0604020202020204" pitchFamily="34" charset="0"/>
                        <a:ea typeface="宋体"/>
                        <a:cs typeface="Arial" panose="020B0604020202020204" pitchFamily="34" charset="0"/>
                      </a:endParaRPr>
                    </a:p>
                  </a:txBody>
                  <a:tcPr marL="6102" marR="6102" marT="6102" marB="0"/>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CD4</a:t>
                      </a:r>
                    </a:p>
                  </a:txBody>
                  <a:tcPr marL="6102" marR="6102" marT="6102" marB="0" anchor="ctr"/>
                </a:tc>
                <a:tc>
                  <a:txBody>
                    <a:bodyPr/>
                    <a:lstStyle/>
                    <a:p>
                      <a:pPr algn="l"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1.41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-0.42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0.56 </a:t>
                      </a: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-0.33 </a:t>
                      </a:r>
                    </a:p>
                  </a:txBody>
                  <a:tcPr marL="6102" marR="6102" marT="6102" marB="0" anchor="b"/>
                </a:tc>
                <a:extLst>
                  <a:ext uri="{0D108BD9-81ED-4DB2-BD59-A6C34878D82A}">
                    <a16:rowId xmlns:a16="http://schemas.microsoft.com/office/drawing/2014/main" val="10011"/>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ESCO2</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0.36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1.30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0.36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-0.33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-0.88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4.04 </a:t>
                      </a: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12"/>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ANXA2</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0.10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1.25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0.45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1.78 </a:t>
                      </a: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0.92 </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-0.09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3.15 </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-1.28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13"/>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PRC1</a:t>
                      </a:r>
                    </a:p>
                  </a:txBody>
                  <a:tcPr marL="6102" marR="6102" marT="6102" marB="0" anchor="ctr"/>
                </a:tc>
                <a:tc>
                  <a:txBody>
                    <a:bodyPr/>
                    <a:lstStyle/>
                    <a:p>
                      <a:pPr algn="l"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1.47 </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-0.29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2.84 </a:t>
                      </a: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14"/>
                  </a:ext>
                </a:extLst>
              </a:tr>
              <a:tr h="12040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GAPDH</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-0.73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-0.28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-0.21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-0.15 </a:t>
                      </a:r>
                    </a:p>
                  </a:txBody>
                  <a:tcPr marL="6102" marR="6102" marT="6102" marB="0" anchor="ctr"/>
                </a:tc>
                <a:extLst>
                  <a:ext uri="{0D108BD9-81ED-4DB2-BD59-A6C34878D82A}">
                    <a16:rowId xmlns:a16="http://schemas.microsoft.com/office/drawing/2014/main" val="10015"/>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CDH1</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0.61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0.36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0.50 </a:t>
                      </a: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0.94 </a:t>
                      </a: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1.84 </a:t>
                      </a: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0.58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0.21 </a:t>
                      </a:r>
                    </a:p>
                  </a:txBody>
                  <a:tcPr marL="6102" marR="6102" marT="6102" marB="0" anchor="b"/>
                </a:tc>
                <a:extLst>
                  <a:ext uri="{0D108BD9-81ED-4DB2-BD59-A6C34878D82A}">
                    <a16:rowId xmlns:a16="http://schemas.microsoft.com/office/drawing/2014/main" val="10016"/>
                  </a:ext>
                </a:extLst>
              </a:tr>
              <a:tr h="12040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RNF149</a:t>
                      </a:r>
                    </a:p>
                  </a:txBody>
                  <a:tcPr marL="6102" marR="6102" marT="6102" marB="0" anchor="ctr"/>
                </a:tc>
                <a:tc>
                  <a:txBody>
                    <a:bodyPr/>
                    <a:lstStyle/>
                    <a:p>
                      <a:pPr algn="l"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-0.51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-0.73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17"/>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EHD3</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-0.80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-1.20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-0.92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-0.35 </a:t>
                      </a: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-0.48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0.81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18"/>
                  </a:ext>
                </a:extLst>
              </a:tr>
              <a:tr h="12040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RPL36AL</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-0.13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0.50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-0.18 </a:t>
                      </a:r>
                    </a:p>
                  </a:txBody>
                  <a:tcPr marL="6102" marR="6102" marT="6102" marB="0" anchor="b"/>
                </a:tc>
                <a:extLst>
                  <a:ext uri="{0D108BD9-81ED-4DB2-BD59-A6C34878D82A}">
                    <a16:rowId xmlns:a16="http://schemas.microsoft.com/office/drawing/2014/main" val="10019"/>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MCAM</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0.96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0.37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1.44 </a:t>
                      </a: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20"/>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AHNAK</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0.44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0.16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2.07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1.47 </a:t>
                      </a: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1.14 </a:t>
                      </a: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-0.49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1.44 </a:t>
                      </a: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0.77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0.15 </a:t>
                      </a:r>
                    </a:p>
                  </a:txBody>
                  <a:tcPr marL="6102" marR="6102" marT="6102" marB="0" anchor="b"/>
                </a:tc>
                <a:extLst>
                  <a:ext uri="{0D108BD9-81ED-4DB2-BD59-A6C34878D82A}">
                    <a16:rowId xmlns:a16="http://schemas.microsoft.com/office/drawing/2014/main" val="10021"/>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FASN</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0.49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0.85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0.33 </a:t>
                      </a:r>
                    </a:p>
                  </a:txBody>
                  <a:tcPr marL="6102" marR="6102" marT="6102" marB="0" anchor="b"/>
                </a:tc>
                <a:extLst>
                  <a:ext uri="{0D108BD9-81ED-4DB2-BD59-A6C34878D82A}">
                    <a16:rowId xmlns:a16="http://schemas.microsoft.com/office/drawing/2014/main" val="10022"/>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EHD1</a:t>
                      </a:r>
                    </a:p>
                  </a:txBody>
                  <a:tcPr marL="6102" marR="6102" marT="6102" marB="0" anchor="ctr"/>
                </a:tc>
                <a:tc>
                  <a:txBody>
                    <a:bodyPr/>
                    <a:lstStyle/>
                    <a:p>
                      <a:pPr algn="l"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0.96 </a:t>
                      </a: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-0.55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23"/>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CD3E</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0.61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-0.13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0.44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1.16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extLst>
                  <a:ext uri="{0D108BD9-81ED-4DB2-BD59-A6C34878D82A}">
                    <a16:rowId xmlns:a16="http://schemas.microsoft.com/office/drawing/2014/main" val="10024"/>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MYH11</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2.26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-1.58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25"/>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ENO1</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-0.39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0.17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-0.26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26"/>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HERC2</a:t>
                      </a:r>
                    </a:p>
                  </a:txBody>
                  <a:tcPr marL="6102" marR="6102" marT="6102" marB="0" anchor="ctr"/>
                </a:tc>
                <a:tc>
                  <a:txBody>
                    <a:bodyPr/>
                    <a:lstStyle/>
                    <a:p>
                      <a:pPr algn="l"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-0.28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-0.54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1.10 </a:t>
                      </a: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0.75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extLst>
                  <a:ext uri="{0D108BD9-81ED-4DB2-BD59-A6C34878D82A}">
                    <a16:rowId xmlns:a16="http://schemas.microsoft.com/office/drawing/2014/main" val="10027"/>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FLNA</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0.18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1.05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1.97 </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0.34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28"/>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C1QBP</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-0.41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0.12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0.81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0.29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29"/>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NRAS</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0.46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0.61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0.25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0.43 </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0.14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0.64 </a:t>
                      </a: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1.04 </a:t>
                      </a: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0.37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30"/>
                  </a:ext>
                </a:extLst>
              </a:tr>
              <a:tr h="12040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DHRS7B</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-0.40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0.72 </a:t>
                      </a: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-0.51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31"/>
                  </a:ext>
                </a:extLst>
              </a:tr>
              <a:tr h="12040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PPP1CA</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0.75 </a:t>
                      </a: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-0.31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32"/>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ESYT2</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0.45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0.79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0.32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0.19 </a:t>
                      </a: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0.81 </a:t>
                      </a: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0.59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33"/>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CCT3</a:t>
                      </a:r>
                    </a:p>
                  </a:txBody>
                  <a:tcPr marL="6102" marR="6102" marT="6102" marB="0" anchor="ctr"/>
                </a:tc>
                <a:tc>
                  <a:txBody>
                    <a:bodyPr/>
                    <a:lstStyle/>
                    <a:p>
                      <a:pPr algn="l"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-0.14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0.65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34"/>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ITK</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-1.29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-0.79 </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0.00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0.48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1.82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35"/>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XIAP</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0.47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0.71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0.30 </a:t>
                      </a:r>
                    </a:p>
                  </a:txBody>
                  <a:tcPr marL="6102" marR="6102" marT="6102" marB="0" anchor="b"/>
                </a:tc>
                <a:extLst>
                  <a:ext uri="{0D108BD9-81ED-4DB2-BD59-A6C34878D82A}">
                    <a16:rowId xmlns:a16="http://schemas.microsoft.com/office/drawing/2014/main" val="10036"/>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KLC2</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-0.34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-0.55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37"/>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RND1</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0.82 </a:t>
                      </a: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38"/>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GNAS</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0.70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2.12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0.10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0.86 </a:t>
                      </a: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0.19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39"/>
                  </a:ext>
                </a:extLst>
              </a:tr>
              <a:tr h="12040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SLC2A12</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-0.47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-0.28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-3.63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0.67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40"/>
                  </a:ext>
                </a:extLst>
              </a:tr>
              <a:tr h="12040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EFCAB7</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-0.60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0.74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extLst>
                  <a:ext uri="{0D108BD9-81ED-4DB2-BD59-A6C34878D82A}">
                    <a16:rowId xmlns:a16="http://schemas.microsoft.com/office/drawing/2014/main" val="10041"/>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WDR1</a:t>
                      </a:r>
                    </a:p>
                  </a:txBody>
                  <a:tcPr marL="6102" marR="6102" marT="6102" marB="0" anchor="ctr"/>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0.51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0.69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0.47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0.85 </a:t>
                      </a:r>
                    </a:p>
                  </a:txBody>
                  <a:tcPr marL="6102" marR="6102" marT="6102" marB="0" anchor="ctr"/>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-0.17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42"/>
                  </a:ext>
                </a:extLst>
              </a:tr>
              <a:tr h="12040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SHANK2</a:t>
                      </a:r>
                    </a:p>
                  </a:txBody>
                  <a:tcPr marL="6102" marR="6102" marT="6102" marB="0" anchor="ctr"/>
                </a:tc>
                <a:tc>
                  <a:txBody>
                    <a:bodyPr/>
                    <a:lstStyle/>
                    <a:p>
                      <a:pPr algn="l"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-0.72 </a:t>
                      </a: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0.71 </a:t>
                      </a: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43"/>
                  </a:ext>
                </a:extLst>
              </a:tr>
              <a:tr h="63252">
                <a:tc vMerge="1">
                  <a:txBody>
                    <a:bodyPr/>
                    <a:lstStyle/>
                    <a:p>
                      <a:endParaRPr lang="en-US"/>
                    </a:p>
                  </a:txBody>
                  <a:tcPr marL="13017" marR="13017" marT="13017" marB="0" anchor="ctr"/>
                </a:tc>
                <a:tc>
                  <a:txBody>
                    <a:bodyPr/>
                    <a:lstStyle/>
                    <a:p>
                      <a:pPr algn="just" fontAlgn="ctr"/>
                      <a:r>
                        <a:rPr lang="en-US" altLang="zh-CN" sz="400" b="0" i="0">
                          <a:solidFill>
                            <a:srgbClr val="000000"/>
                          </a:solidFill>
                          <a:latin typeface="Arial" panose="020B0604020202020204" pitchFamily="34" charset="0"/>
                          <a:ea typeface="宋体"/>
                          <a:cs typeface="Arial" panose="020B0604020202020204" pitchFamily="34" charset="0"/>
                        </a:rPr>
                        <a:t>CTTN</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0.16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0.59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1.29 </a:t>
                      </a: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1.90 </a:t>
                      </a:r>
                    </a:p>
                  </a:txBody>
                  <a:tcPr marL="6102" marR="6102" marT="6102" marB="0" anchor="b"/>
                </a:tc>
                <a:tc>
                  <a:txBody>
                    <a:bodyPr/>
                    <a:lstStyle/>
                    <a:p>
                      <a:pPr algn="r" fontAlgn="ct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0.15 </a:t>
                      </a:r>
                    </a:p>
                  </a:txBody>
                  <a:tcPr marL="6102" marR="6102" marT="6102" marB="0" anchor="ctr"/>
                </a:tc>
                <a:tc>
                  <a:txBody>
                    <a:bodyPr/>
                    <a:lstStyle/>
                    <a:p>
                      <a:pPr algn="r" fontAlgn="b"/>
                      <a:endParaRPr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-0.12 </a:t>
                      </a:r>
                    </a:p>
                  </a:txBody>
                  <a:tcPr marL="6102" marR="6102" marT="6102" marB="0" anchor="b"/>
                </a:tc>
                <a:extLst>
                  <a:ext uri="{0D108BD9-81ED-4DB2-BD59-A6C34878D82A}">
                    <a16:rowId xmlns:a16="http://schemas.microsoft.com/office/drawing/2014/main" val="10044"/>
                  </a:ext>
                </a:extLst>
              </a:tr>
              <a:tr h="63252">
                <a:tc>
                  <a:txBody>
                    <a:bodyPr/>
                    <a:lstStyle/>
                    <a:p>
                      <a:pPr algn="l" fontAlgn="ctr">
                        <a:buNone/>
                      </a:pPr>
                      <a:endParaRPr lang="en-US" altLang="zh-CN" sz="400" b="0" i="0" dirty="0">
                        <a:solidFill>
                          <a:srgbClr val="000000"/>
                        </a:solidFill>
                        <a:latin typeface="Arial" panose="020B0604020202020204" pitchFamily="34" charset="0"/>
                        <a:ea typeface="宋体"/>
                        <a:cs typeface="Arial" panose="020B0604020202020204" pitchFamily="34" charset="0"/>
                      </a:endParaRPr>
                    </a:p>
                  </a:txBody>
                  <a:tcPr marL="6102" marR="6102" marT="6102" marB="0" anchor="ctr"/>
                </a:tc>
                <a:tc>
                  <a:txBody>
                    <a:bodyPr/>
                    <a:lstStyle/>
                    <a:p>
                      <a:pPr algn="just" fontAlgn="ctr">
                        <a:buNone/>
                      </a:pPr>
                      <a:r>
                        <a:rPr lang="en-US" altLang="zh-CN" sz="400" b="0" i="0">
                          <a:solidFill>
                            <a:srgbClr val="000000"/>
                          </a:solidFill>
                          <a:latin typeface="Arial" panose="020B0604020202020204" pitchFamily="34" charset="0"/>
                          <a:ea typeface="宋体"/>
                          <a:cs typeface="Arial" panose="020B0604020202020204" pitchFamily="34" charset="0"/>
                        </a:rPr>
                        <a:t>PCDH1</a:t>
                      </a:r>
                    </a:p>
                  </a:txBody>
                  <a:tcPr marL="6102" marR="6102" marT="6102" marB="0" anchor="ctr"/>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en-US" altLang="zh-CN"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en-US" altLang="zh-CN"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en-US" altLang="zh-CN"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0.74</a:t>
                      </a:r>
                    </a:p>
                  </a:txBody>
                  <a:tcPr marL="6102" marR="6102" marT="6102" marB="0" anchor="b"/>
                </a:tc>
                <a:tc>
                  <a:txBody>
                    <a:bodyPr/>
                    <a:lstStyle/>
                    <a:p>
                      <a:pPr algn="r" fontAlgn="ctr">
                        <a:buNone/>
                      </a:pPr>
                      <a:endParaRPr lang="en-US" altLang="zh-CN"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en-US" altLang="zh-CN"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45"/>
                  </a:ext>
                </a:extLst>
              </a:tr>
              <a:tr h="63252">
                <a:tc>
                  <a:txBody>
                    <a:bodyPr/>
                    <a:lstStyle/>
                    <a:p>
                      <a:pPr algn="l" fontAlgn="ctr">
                        <a:buNone/>
                      </a:pPr>
                      <a:endParaRPr lang="en-US" altLang="zh-CN" sz="400" b="0" i="0" dirty="0">
                        <a:solidFill>
                          <a:srgbClr val="000000"/>
                        </a:solidFill>
                        <a:latin typeface="Arial" panose="020B0604020202020204" pitchFamily="34" charset="0"/>
                        <a:ea typeface="宋体"/>
                        <a:cs typeface="Arial" panose="020B0604020202020204" pitchFamily="34" charset="0"/>
                      </a:endParaRPr>
                    </a:p>
                  </a:txBody>
                  <a:tcPr marL="6102" marR="6102" marT="6102" marB="0" anchor="ctr"/>
                </a:tc>
                <a:tc>
                  <a:txBody>
                    <a:bodyPr/>
                    <a:lstStyle/>
                    <a:p>
                      <a:pPr algn="just" fontAlgn="ctr">
                        <a:buNone/>
                      </a:pPr>
                      <a:r>
                        <a:rPr lang="en-US" altLang="zh-CN" sz="400" b="0" i="0">
                          <a:solidFill>
                            <a:srgbClr val="000000"/>
                          </a:solidFill>
                          <a:latin typeface="Arial" panose="020B0604020202020204" pitchFamily="34" charset="0"/>
                          <a:ea typeface="宋体"/>
                          <a:cs typeface="Arial" panose="020B0604020202020204" pitchFamily="34" charset="0"/>
                        </a:rPr>
                        <a:t>PVR</a:t>
                      </a:r>
                    </a:p>
                  </a:txBody>
                  <a:tcPr marL="6102" marR="6102" marT="6102" marB="0" anchor="ctr"/>
                </a:tc>
                <a:tc>
                  <a:txBody>
                    <a:bodyPr/>
                    <a:lstStyle/>
                    <a:p>
                      <a:pPr algn="r" fontAlgn="b">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0.39</a:t>
                      </a: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-0.69</a:t>
                      </a: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ctr">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0.44</a:t>
                      </a:r>
                    </a:p>
                  </a:txBody>
                  <a:tcPr marL="6102" marR="6102" marT="6102" marB="0" anchor="b"/>
                </a:tc>
                <a:tc>
                  <a:txBody>
                    <a:bodyPr/>
                    <a:lstStyle/>
                    <a:p>
                      <a:pPr algn="r" fontAlgn="b">
                        <a:buNone/>
                      </a:pPr>
                      <a:endParaRPr lang="en-US" altLang="zh-CN"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en-US" altLang="zh-CN"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en-US" altLang="zh-CN"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1.12</a:t>
                      </a:r>
                    </a:p>
                  </a:txBody>
                  <a:tcPr marL="6102" marR="6102" marT="6102" marB="0" anchor="b"/>
                </a:tc>
                <a:tc>
                  <a:txBody>
                    <a:bodyPr/>
                    <a:lstStyle/>
                    <a:p>
                      <a:pPr algn="r" fontAlgn="ctr">
                        <a:buNone/>
                      </a:pPr>
                      <a:r>
                        <a:rPr lang="en-US" altLang="zh-CN" sz="400" b="0" i="0">
                          <a:solidFill>
                            <a:srgbClr val="000000"/>
                          </a:solidFill>
                          <a:latin typeface="Arial" panose="020B0604020202020204" pitchFamily="34" charset="0"/>
                          <a:ea typeface="Arial Regular" panose="020B0604020202090204"/>
                          <a:cs typeface="Arial" panose="020B0604020202020204" pitchFamily="34" charset="0"/>
                        </a:rPr>
                        <a:t>0.41</a:t>
                      </a:r>
                    </a:p>
                  </a:txBody>
                  <a:tcPr marL="6102" marR="6102" marT="6102" marB="0" anchor="ctr"/>
                </a:tc>
                <a:tc>
                  <a:txBody>
                    <a:bodyPr/>
                    <a:lstStyle/>
                    <a:p>
                      <a:pPr algn="r" fontAlgn="b">
                        <a:buNone/>
                      </a:pPr>
                      <a:endParaRPr lang="zh-CN" altLang="en-US" sz="400" b="0" i="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tc>
                  <a:txBody>
                    <a:bodyPr/>
                    <a:lstStyle/>
                    <a:p>
                      <a:pPr algn="r" fontAlgn="b">
                        <a:buNone/>
                      </a:pP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b"/>
                </a:tc>
                <a:extLst>
                  <a:ext uri="{0D108BD9-81ED-4DB2-BD59-A6C34878D82A}">
                    <a16:rowId xmlns:a16="http://schemas.microsoft.com/office/drawing/2014/main" val="10046"/>
                  </a:ext>
                </a:extLst>
              </a:tr>
            </a:tbl>
          </a:graphicData>
        </a:graphic>
      </p:graphicFrame>
    </p:spTree>
    <p:extLst>
      <p:ext uri="{BB962C8B-B14F-4D97-AF65-F5344CB8AC3E}">
        <p14:creationId xmlns:p14="http://schemas.microsoft.com/office/powerpoint/2010/main" val="1185002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4563159" y="977851"/>
          <a:ext cx="2959490" cy="1931638"/>
        </p:xfrm>
        <a:graphic>
          <a:graphicData uri="http://schemas.openxmlformats.org/drawingml/2006/table">
            <a:tbl>
              <a:tblPr firstRow="1">
                <a:tableStyleId>{3B4B98B0-60AC-42C2-AFA5-B58CD77FA1E5}</a:tableStyleId>
              </a:tblPr>
              <a:tblGrid>
                <a:gridCol w="323823">
                  <a:extLst>
                    <a:ext uri="{9D8B030D-6E8A-4147-A177-3AD203B41FA5}">
                      <a16:colId xmlns:a16="http://schemas.microsoft.com/office/drawing/2014/main" val="20000"/>
                    </a:ext>
                  </a:extLst>
                </a:gridCol>
                <a:gridCol w="323823">
                  <a:extLst>
                    <a:ext uri="{9D8B030D-6E8A-4147-A177-3AD203B41FA5}">
                      <a16:colId xmlns:a16="http://schemas.microsoft.com/office/drawing/2014/main" val="2302409406"/>
                    </a:ext>
                  </a:extLst>
                </a:gridCol>
                <a:gridCol w="412510">
                  <a:extLst>
                    <a:ext uri="{9D8B030D-6E8A-4147-A177-3AD203B41FA5}">
                      <a16:colId xmlns:a16="http://schemas.microsoft.com/office/drawing/2014/main" val="477936756"/>
                    </a:ext>
                  </a:extLst>
                </a:gridCol>
                <a:gridCol w="1283706">
                  <a:extLst>
                    <a:ext uri="{9D8B030D-6E8A-4147-A177-3AD203B41FA5}">
                      <a16:colId xmlns:a16="http://schemas.microsoft.com/office/drawing/2014/main" val="20002"/>
                    </a:ext>
                  </a:extLst>
                </a:gridCol>
                <a:gridCol w="157000">
                  <a:extLst>
                    <a:ext uri="{9D8B030D-6E8A-4147-A177-3AD203B41FA5}">
                      <a16:colId xmlns:a16="http://schemas.microsoft.com/office/drawing/2014/main" val="20003"/>
                    </a:ext>
                  </a:extLst>
                </a:gridCol>
                <a:gridCol w="169752">
                  <a:extLst>
                    <a:ext uri="{9D8B030D-6E8A-4147-A177-3AD203B41FA5}">
                      <a16:colId xmlns:a16="http://schemas.microsoft.com/office/drawing/2014/main" val="20004"/>
                    </a:ext>
                  </a:extLst>
                </a:gridCol>
                <a:gridCol w="149537">
                  <a:extLst>
                    <a:ext uri="{9D8B030D-6E8A-4147-A177-3AD203B41FA5}">
                      <a16:colId xmlns:a16="http://schemas.microsoft.com/office/drawing/2014/main" val="20005"/>
                    </a:ext>
                  </a:extLst>
                </a:gridCol>
                <a:gridCol w="139338">
                  <a:extLst>
                    <a:ext uri="{9D8B030D-6E8A-4147-A177-3AD203B41FA5}">
                      <a16:colId xmlns:a16="http://schemas.microsoft.com/office/drawing/2014/main" val="20006"/>
                    </a:ext>
                  </a:extLst>
                </a:gridCol>
              </a:tblGrid>
              <a:tr h="263277">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chemeClr val="tx1"/>
                          </a:solidFill>
                          <a:latin typeface="Arial" panose="020B0604020202090204" pitchFamily="34" charset="0"/>
                          <a:cs typeface="Arial" panose="020B0604020202090204" pitchFamily="34" charset="0"/>
                        </a:rPr>
                        <a:t>25 Known Inhibitory ICs on T cells</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sz="400" b="0" i="0" u="none" strike="noStrike" dirty="0">
                          <a:solidFill>
                            <a:srgbClr val="000000"/>
                          </a:solidFill>
                          <a:effectLst/>
                          <a:latin typeface="Arial" panose="020B0604020202020204" pitchFamily="34" charset="0"/>
                          <a:cs typeface="Arial" panose="020B0604020202020204" pitchFamily="34" charset="0"/>
                        </a:rPr>
                        <a:t>Features</a:t>
                      </a:r>
                    </a:p>
                  </a:txBody>
                  <a:tcPr marL="6102" marR="6102" marT="6102" marB="0" anchor="ctr"/>
                </a:tc>
                <a:tc>
                  <a:txBody>
                    <a:bodyPr/>
                    <a:lstStyle/>
                    <a:p>
                      <a:pPr algn="ctr" fontAlgn="ctr"/>
                      <a:r>
                        <a:rPr lang="en-US" sz="400" b="0" u="none" strike="noStrike" dirty="0">
                          <a:effectLst/>
                          <a:latin typeface="Arial" panose="020B0604020202020204" pitchFamily="34" charset="0"/>
                          <a:cs typeface="Arial" panose="020B0604020202020204" pitchFamily="34" charset="0"/>
                        </a:rPr>
                        <a:t>Source Cell Type/Comparison </a:t>
                      </a:r>
                      <a:endParaRPr lang="en-US" sz="400" b="0" i="0" u="none" strike="noStrike" dirty="0">
                        <a:solidFill>
                          <a:srgbClr val="000000"/>
                        </a:solidFill>
                        <a:effectLst/>
                        <a:latin typeface="Arial" panose="020B0604020202020204" pitchFamily="34" charset="0"/>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Undetected</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P&lt;=0.05</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(#)Upregulation </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(#)Downregulation</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0"/>
                  </a:ext>
                </a:extLst>
              </a:tr>
              <a:tr h="134689">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GSE70393</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rowSpan="9">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Activated T cells</a:t>
                      </a:r>
                    </a:p>
                  </a:txBody>
                  <a:tcPr marL="6102" marR="6102" marT="6102"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zh-CN" sz="400" b="0" dirty="0">
                          <a:solidFill>
                            <a:srgbClr val="000000"/>
                          </a:solidFill>
                          <a:latin typeface="Arial" panose="020B0604020202090204" pitchFamily="34" charset="0"/>
                          <a:cs typeface="Arial" panose="020B0604020202090204" pitchFamily="34" charset="0"/>
                        </a:rPr>
                        <a:t>Mouse  Spleen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CD28 for 8h CD8+ T cells vs. CD8+T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11</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2</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2</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0</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1"/>
                  </a:ext>
                </a:extLst>
              </a:tr>
              <a:tr h="134689">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GSE44261</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pPr algn="ctr" fontAlgn="ctr"/>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zh-CN" sz="400" b="0" dirty="0">
                          <a:solidFill>
                            <a:srgbClr val="000000"/>
                          </a:solidFill>
                          <a:latin typeface="Arial" panose="020B0604020202090204" pitchFamily="34" charset="0"/>
                          <a:cs typeface="Arial" panose="020B0604020202090204" pitchFamily="34" charset="0"/>
                        </a:rPr>
                        <a:t>Mouse  Spleen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CD3/CD28 for 6h CD8+ T cells vs. CD8+T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11</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8</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4</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4</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2"/>
                  </a:ext>
                </a:extLst>
              </a:tr>
              <a:tr h="198983">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GSE39596</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pPr algn="ctr" fontAlgn="ctr"/>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zh-CN" sz="400" b="0" dirty="0">
                          <a:solidFill>
                            <a:srgbClr val="000000"/>
                          </a:solidFill>
                          <a:latin typeface="Arial" panose="020B0604020202090204" pitchFamily="34" charset="0"/>
                          <a:cs typeface="Arial" panose="020B0604020202090204" pitchFamily="34" charset="0"/>
                        </a:rPr>
                        <a:t>Human Blood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 naive CD4+CD45+RA T cells vs.  naive CD4+CD45+RA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4</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8</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4</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4</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3"/>
                  </a:ext>
                </a:extLst>
              </a:tr>
              <a:tr h="198983">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GSE39596.1</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pPr algn="ctr" fontAlgn="ctr"/>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zh-CN" sz="400" b="0" dirty="0">
                          <a:solidFill>
                            <a:srgbClr val="000000"/>
                          </a:solidFill>
                          <a:latin typeface="Arial" panose="020B0604020202090204" pitchFamily="34" charset="0"/>
                          <a:cs typeface="Arial" panose="020B0604020202090204" pitchFamily="34" charset="0"/>
                        </a:rPr>
                        <a:t>Human Blood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CD3/CD28 naive CD4+CD45+RA T cells vs.  naive CD4+CD45+RA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4</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7</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4</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3</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4"/>
                  </a:ext>
                </a:extLst>
              </a:tr>
              <a:tr h="198983">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GSE12963</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pPr algn="ctr" fontAlgn="ctr"/>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zh-CN" sz="400" b="0" dirty="0">
                          <a:solidFill>
                            <a:srgbClr val="000000"/>
                          </a:solidFill>
                          <a:latin typeface="Arial" panose="020B0604020202090204" pitchFamily="34" charset="0"/>
                          <a:cs typeface="Arial" panose="020B0604020202090204" pitchFamily="34" charset="0"/>
                        </a:rPr>
                        <a:t>Human CD4+ T-lymphocytes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HIV-1/Env-/Nef-/</a:t>
                      </a:r>
                      <a:r>
                        <a:rPr lang="en-US" altLang="zh-CN" sz="400" b="0" dirty="0" err="1">
                          <a:solidFill>
                            <a:srgbClr val="000000"/>
                          </a:solidFill>
                          <a:latin typeface="Arial" panose="020B0604020202090204" pitchFamily="34" charset="0"/>
                          <a:cs typeface="Arial" panose="020B0604020202090204" pitchFamily="34" charset="0"/>
                        </a:rPr>
                        <a:t>Vpr</a:t>
                      </a:r>
                      <a:r>
                        <a:rPr lang="en-US" altLang="zh-CN" sz="400" b="0" dirty="0">
                          <a:solidFill>
                            <a:srgbClr val="000000"/>
                          </a:solidFill>
                          <a:latin typeface="Arial" panose="020B0604020202090204" pitchFamily="34" charset="0"/>
                          <a:cs typeface="Arial" panose="020B0604020202090204" pitchFamily="34" charset="0"/>
                        </a:rPr>
                        <a:t>-/VSVD CD4Tcells vs. </a:t>
                      </a:r>
                      <a:r>
                        <a:rPr lang="en-US" altLang="zh-CN" sz="400" b="0" dirty="0" err="1">
                          <a:solidFill>
                            <a:srgbClr val="000000"/>
                          </a:solidFill>
                          <a:latin typeface="Arial" panose="020B0604020202090204" pitchFamily="34" charset="0"/>
                          <a:cs typeface="Arial" panose="020B0604020202090204" pitchFamily="34" charset="0"/>
                        </a:rPr>
                        <a:t>eGFP</a:t>
                      </a:r>
                      <a:r>
                        <a:rPr lang="en-US" altLang="zh-CN" sz="400" b="0" dirty="0">
                          <a:solidFill>
                            <a:srgbClr val="000000"/>
                          </a:solidFill>
                          <a:latin typeface="Arial" panose="020B0604020202090204" pitchFamily="34" charset="0"/>
                          <a:cs typeface="Arial" panose="020B0604020202090204" pitchFamily="34" charset="0"/>
                        </a:rPr>
                        <a:t>/VSVG CD4Tcells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4</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3</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3</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0</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5"/>
                  </a:ext>
                </a:extLst>
              </a:tr>
              <a:tr h="198983">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GSE49466</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pPr algn="ctr" fontAlgn="ctr"/>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zh-CN" sz="400" b="0" dirty="0">
                          <a:solidFill>
                            <a:srgbClr val="000000"/>
                          </a:solidFill>
                          <a:latin typeface="Arial" panose="020B0604020202090204" pitchFamily="34" charset="0"/>
                          <a:cs typeface="Arial" panose="020B0604020202090204" pitchFamily="34" charset="0"/>
                        </a:rPr>
                        <a:t>Mouse  CD4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CD3/CD28 naive CD4 </a:t>
                      </a:r>
                      <a:r>
                        <a:rPr lang="en-US" altLang="zh-CN" sz="400" b="0" dirty="0" err="1">
                          <a:solidFill>
                            <a:srgbClr val="000000"/>
                          </a:solidFill>
                          <a:latin typeface="Arial" panose="020B0604020202090204" pitchFamily="34" charset="0"/>
                          <a:cs typeface="Arial" panose="020B0604020202090204" pitchFamily="34" charset="0"/>
                        </a:rPr>
                        <a:t>Tcells</a:t>
                      </a:r>
                      <a:r>
                        <a:rPr lang="en-US" altLang="zh-CN" sz="400" b="0" dirty="0">
                          <a:solidFill>
                            <a:srgbClr val="000000"/>
                          </a:solidFill>
                          <a:latin typeface="Arial" panose="020B0604020202090204" pitchFamily="34" charset="0"/>
                          <a:cs typeface="Arial" panose="020B0604020202090204" pitchFamily="34" charset="0"/>
                        </a:rPr>
                        <a:t> vs.  naive CD4 </a:t>
                      </a:r>
                      <a:r>
                        <a:rPr lang="en-US" altLang="zh-CN" sz="400" b="0" dirty="0" err="1">
                          <a:solidFill>
                            <a:srgbClr val="000000"/>
                          </a:solidFill>
                          <a:latin typeface="Arial" panose="020B0604020202090204" pitchFamily="34" charset="0"/>
                          <a:cs typeface="Arial" panose="020B0604020202090204" pitchFamily="34" charset="0"/>
                        </a:rPr>
                        <a:t>Tcells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9</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9</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3</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6</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6"/>
                  </a:ext>
                </a:extLst>
              </a:tr>
              <a:tr h="198983">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GSE76598.2</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pPr algn="ctr" fontAlgn="ctr"/>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zh-CN" sz="400" b="0" dirty="0">
                          <a:solidFill>
                            <a:srgbClr val="000000"/>
                          </a:solidFill>
                          <a:latin typeface="Arial" panose="020B0604020202090204" pitchFamily="34" charset="0"/>
                          <a:cs typeface="Arial" panose="020B0604020202090204" pitchFamily="34" charset="0"/>
                        </a:rPr>
                        <a:t>Human Blood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CD3/CD28 memory Treg cells vs.  memory Treg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7</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9</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3</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6</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7"/>
                  </a:ext>
                </a:extLst>
              </a:tr>
              <a:tr h="134689">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GSE76598</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pPr algn="ctr" fontAlgn="ctr"/>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zh-CN" sz="400" b="0" dirty="0">
                          <a:solidFill>
                            <a:srgbClr val="000000"/>
                          </a:solidFill>
                          <a:latin typeface="Arial" panose="020B0604020202090204" pitchFamily="34" charset="0"/>
                          <a:cs typeface="Arial" panose="020B0604020202090204" pitchFamily="34" charset="0"/>
                        </a:rPr>
                        <a:t>Human Blood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CD3/CD28 naive Treg cells vs.  naive  Treg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7</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18</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5</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13</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8"/>
                  </a:ext>
                </a:extLst>
              </a:tr>
              <a:tr h="198983">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GSE76598.1</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pPr algn="ctr" fontAlgn="ctr"/>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zh-CN" sz="400" b="0" dirty="0">
                          <a:solidFill>
                            <a:srgbClr val="000000"/>
                          </a:solidFill>
                          <a:latin typeface="Arial" panose="020B0604020202090204" pitchFamily="34" charset="0"/>
                          <a:cs typeface="Arial" panose="020B0604020202090204" pitchFamily="34" charset="0"/>
                        </a:rPr>
                        <a:t>Human Blood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CD3/CD28 memory </a:t>
                      </a:r>
                      <a:r>
                        <a:rPr lang="en-US" altLang="zh-CN" sz="400" b="0" dirty="0" err="1">
                          <a:solidFill>
                            <a:srgbClr val="000000"/>
                          </a:solidFill>
                          <a:latin typeface="Arial" panose="020B0604020202090204" pitchFamily="34" charset="0"/>
                          <a:cs typeface="Arial" panose="020B0604020202090204" pitchFamily="34" charset="0"/>
                        </a:rPr>
                        <a:t>Tconv</a:t>
                      </a:r>
                      <a:r>
                        <a:rPr lang="en-US" altLang="zh-CN" sz="400" b="0" dirty="0">
                          <a:solidFill>
                            <a:srgbClr val="000000"/>
                          </a:solidFill>
                          <a:latin typeface="Arial" panose="020B0604020202090204" pitchFamily="34" charset="0"/>
                          <a:cs typeface="Arial" panose="020B0604020202090204" pitchFamily="34" charset="0"/>
                        </a:rPr>
                        <a:t> cells vs.  memory </a:t>
                      </a:r>
                      <a:r>
                        <a:rPr lang="en-US" altLang="zh-CN" sz="400" b="0" dirty="0" err="1">
                          <a:solidFill>
                            <a:srgbClr val="000000"/>
                          </a:solidFill>
                          <a:latin typeface="Arial" panose="020B0604020202090204" pitchFamily="34" charset="0"/>
                          <a:cs typeface="Arial" panose="020B0604020202090204" pitchFamily="34" charset="0"/>
                        </a:rPr>
                        <a:t>Tconv</a:t>
                      </a:r>
                      <a:r>
                        <a:rPr lang="en-US" altLang="zh-CN" sz="400" b="0" dirty="0">
                          <a:solidFill>
                            <a:srgbClr val="000000"/>
                          </a:solidFill>
                          <a:latin typeface="Arial" panose="020B0604020202090204" pitchFamily="34" charset="0"/>
                          <a:cs typeface="Arial" panose="020B0604020202090204" pitchFamily="34" charset="0"/>
                        </a:rPr>
                        <a: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a:solidFill>
                            <a:srgbClr val="000000"/>
                          </a:solidFill>
                          <a:latin typeface="Arial" panose="020B0604020202090204" pitchFamily="34" charset="0"/>
                          <a:cs typeface="Arial" panose="020B0604020202090204" pitchFamily="34" charset="0"/>
                        </a:rPr>
                        <a:t>7</a:t>
                      </a:r>
                      <a:endParaRPr lang="en-US" altLang="zh-CN" sz="400" b="0" i="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17</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3</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14</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9"/>
                  </a:ext>
                </a:extLst>
              </a:tr>
              <a:tr h="70395">
                <a:tc gridSpan="4">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 of unique modulated ICs</a:t>
                      </a:r>
                    </a:p>
                  </a:txBody>
                  <a:tcPr marL="6102" marR="6102" marT="6102"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gridSpan="4">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24 /25</a:t>
                      </a:r>
                    </a:p>
                  </a:txBody>
                  <a:tcPr marL="2860" marR="2860" marT="2860"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extLst>
                  <a:ext uri="{0D108BD9-81ED-4DB2-BD59-A6C34878D82A}">
                    <a16:rowId xmlns:a16="http://schemas.microsoft.com/office/drawing/2014/main" val="711691147"/>
                  </a:ext>
                </a:extLst>
              </a:tr>
            </a:tbl>
          </a:graphicData>
        </a:graphic>
      </p:graphicFrame>
      <p:sp>
        <p:nvSpPr>
          <p:cNvPr id="7" name="TextBox 6"/>
          <p:cNvSpPr txBox="1"/>
          <p:nvPr/>
        </p:nvSpPr>
        <p:spPr>
          <a:xfrm>
            <a:off x="4551910" y="718164"/>
            <a:ext cx="3088181" cy="308931"/>
          </a:xfrm>
          <a:prstGeom prst="rect">
            <a:avLst/>
          </a:prstGeom>
          <a:noFill/>
        </p:spPr>
        <p:txBody>
          <a:bodyPr wrap="square" rtlCol="0">
            <a:spAutoFit/>
          </a:bodyPr>
          <a:lstStyle/>
          <a:p>
            <a:pPr algn="just"/>
            <a:r>
              <a:rPr lang="en-US" sz="469" dirty="0">
                <a:latin typeface="Arial" panose="020B0604020202020204" pitchFamily="34" charset="0"/>
                <a:cs typeface="Arial" panose="020B0604020202020204" pitchFamily="34" charset="0"/>
              </a:rPr>
              <a:t>(A). Screening of nine GEO datasets revealed differential expression of 25 known inhibitory immune checkpoints in activated T cells, with the highest numbers modulated in memory </a:t>
            </a:r>
            <a:r>
              <a:rPr lang="en-US" sz="469" dirty="0" err="1">
                <a:latin typeface="Arial" panose="020B0604020202020204" pitchFamily="34" charset="0"/>
                <a:cs typeface="Arial" panose="020B0604020202020204" pitchFamily="34" charset="0"/>
              </a:rPr>
              <a:t>Tconv</a:t>
            </a:r>
            <a:r>
              <a:rPr lang="en-US" sz="469" dirty="0">
                <a:latin typeface="Arial" panose="020B0604020202020204" pitchFamily="34" charset="0"/>
                <a:cs typeface="Arial" panose="020B0604020202020204" pitchFamily="34" charset="0"/>
              </a:rPr>
              <a:t>, memory Treg, and activated T cells (GSE76598.1).</a:t>
            </a:r>
          </a:p>
        </p:txBody>
      </p:sp>
      <p:sp>
        <p:nvSpPr>
          <p:cNvPr id="12" name="TextBox 11">
            <a:extLst>
              <a:ext uri="{FF2B5EF4-FFF2-40B4-BE49-F238E27FC236}">
                <a16:creationId xmlns:a16="http://schemas.microsoft.com/office/drawing/2014/main" id="{99DB5DE0-7D42-EFE3-7664-AF7D672A398E}"/>
              </a:ext>
            </a:extLst>
          </p:cNvPr>
          <p:cNvSpPr txBox="1"/>
          <p:nvPr/>
        </p:nvSpPr>
        <p:spPr>
          <a:xfrm>
            <a:off x="4563159" y="3000280"/>
            <a:ext cx="3021805" cy="236731"/>
          </a:xfrm>
          <a:prstGeom prst="rect">
            <a:avLst/>
          </a:prstGeom>
          <a:noFill/>
        </p:spPr>
        <p:txBody>
          <a:bodyPr wrap="square" rtlCol="0">
            <a:spAutoFit/>
          </a:bodyPr>
          <a:lstStyle/>
          <a:p>
            <a:pPr algn="just"/>
            <a:r>
              <a:rPr lang="en-US" sz="469" dirty="0">
                <a:latin typeface="Arial" panose="020B0604020202020204" pitchFamily="34" charset="0"/>
                <a:cs typeface="Arial" panose="020B0604020202020204" pitchFamily="34" charset="0"/>
              </a:rPr>
              <a:t>(B). Screening of nine GEO datasets revealed differential expression of 7 newly identified inhibitory immune checkpoints in  activated T cells.</a:t>
            </a:r>
          </a:p>
        </p:txBody>
      </p:sp>
      <p:graphicFrame>
        <p:nvGraphicFramePr>
          <p:cNvPr id="2" name="Table 1">
            <a:extLst>
              <a:ext uri="{FF2B5EF4-FFF2-40B4-BE49-F238E27FC236}">
                <a16:creationId xmlns:a16="http://schemas.microsoft.com/office/drawing/2014/main" id="{187A82D8-91BC-1EDC-879D-A67049381DAC}"/>
              </a:ext>
            </a:extLst>
          </p:cNvPr>
          <p:cNvGraphicFramePr>
            <a:graphicFrameLocks noGrp="1"/>
          </p:cNvGraphicFramePr>
          <p:nvPr/>
        </p:nvGraphicFramePr>
        <p:xfrm>
          <a:off x="4585097" y="3332719"/>
          <a:ext cx="3021806" cy="1743361"/>
        </p:xfrm>
        <a:graphic>
          <a:graphicData uri="http://schemas.openxmlformats.org/drawingml/2006/table">
            <a:tbl>
              <a:tblPr firstRow="1">
                <a:tableStyleId>{3B4B98B0-60AC-42C2-AFA5-B58CD77FA1E5}</a:tableStyleId>
              </a:tblPr>
              <a:tblGrid>
                <a:gridCol w="317750">
                  <a:extLst>
                    <a:ext uri="{9D8B030D-6E8A-4147-A177-3AD203B41FA5}">
                      <a16:colId xmlns:a16="http://schemas.microsoft.com/office/drawing/2014/main" val="20000"/>
                    </a:ext>
                  </a:extLst>
                </a:gridCol>
                <a:gridCol w="317750">
                  <a:extLst>
                    <a:ext uri="{9D8B030D-6E8A-4147-A177-3AD203B41FA5}">
                      <a16:colId xmlns:a16="http://schemas.microsoft.com/office/drawing/2014/main" val="2473866042"/>
                    </a:ext>
                  </a:extLst>
                </a:gridCol>
                <a:gridCol w="361902">
                  <a:extLst>
                    <a:ext uri="{9D8B030D-6E8A-4147-A177-3AD203B41FA5}">
                      <a16:colId xmlns:a16="http://schemas.microsoft.com/office/drawing/2014/main" val="20001"/>
                    </a:ext>
                  </a:extLst>
                </a:gridCol>
                <a:gridCol w="1481564">
                  <a:extLst>
                    <a:ext uri="{9D8B030D-6E8A-4147-A177-3AD203B41FA5}">
                      <a16:colId xmlns:a16="http://schemas.microsoft.com/office/drawing/2014/main" val="20002"/>
                    </a:ext>
                  </a:extLst>
                </a:gridCol>
                <a:gridCol w="132033">
                  <a:extLst>
                    <a:ext uri="{9D8B030D-6E8A-4147-A177-3AD203B41FA5}">
                      <a16:colId xmlns:a16="http://schemas.microsoft.com/office/drawing/2014/main" val="20003"/>
                    </a:ext>
                  </a:extLst>
                </a:gridCol>
                <a:gridCol w="128314">
                  <a:extLst>
                    <a:ext uri="{9D8B030D-6E8A-4147-A177-3AD203B41FA5}">
                      <a16:colId xmlns:a16="http://schemas.microsoft.com/office/drawing/2014/main" val="20004"/>
                    </a:ext>
                  </a:extLst>
                </a:gridCol>
                <a:gridCol w="146234">
                  <a:extLst>
                    <a:ext uri="{9D8B030D-6E8A-4147-A177-3AD203B41FA5}">
                      <a16:colId xmlns:a16="http://schemas.microsoft.com/office/drawing/2014/main" val="20005"/>
                    </a:ext>
                  </a:extLst>
                </a:gridCol>
                <a:gridCol w="136260">
                  <a:extLst>
                    <a:ext uri="{9D8B030D-6E8A-4147-A177-3AD203B41FA5}">
                      <a16:colId xmlns:a16="http://schemas.microsoft.com/office/drawing/2014/main" val="20006"/>
                    </a:ext>
                  </a:extLst>
                </a:gridCol>
              </a:tblGrid>
              <a:tr h="263277">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chemeClr val="tx1"/>
                          </a:solidFill>
                          <a:latin typeface="Arial" panose="020B0604020202090204" pitchFamily="34" charset="0"/>
                          <a:cs typeface="Arial" panose="020B0604020202090204" pitchFamily="34" charset="0"/>
                        </a:rPr>
                        <a:t>7 Unknown Inhibitory ICs on T cells</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sz="400" b="0" i="0" u="none" strike="noStrike" dirty="0">
                          <a:solidFill>
                            <a:srgbClr val="000000"/>
                          </a:solidFill>
                          <a:effectLst/>
                          <a:latin typeface="Arial" panose="020B0604020202090204" pitchFamily="34" charset="0"/>
                          <a:cs typeface="Arial" panose="020B0604020202090204" pitchFamily="34" charset="0"/>
                        </a:rPr>
                        <a:t>Features</a:t>
                      </a:r>
                    </a:p>
                  </a:txBody>
                  <a:tcPr marL="6102" marR="6102" marT="6102" marB="0" anchor="ctr"/>
                </a:tc>
                <a:tc>
                  <a:txBody>
                    <a:bodyPr/>
                    <a:lstStyle/>
                    <a:p>
                      <a:pPr algn="ctr" fontAlgn="ctr"/>
                      <a:r>
                        <a:rPr lang="en-US" sz="400" b="0" u="none" strike="noStrike" dirty="0">
                          <a:effectLst/>
                          <a:latin typeface="Arial" panose="020B0604020202090204" pitchFamily="34" charset="0"/>
                          <a:cs typeface="Arial" panose="020B0604020202090204" pitchFamily="34" charset="0"/>
                        </a:rPr>
                        <a:t>Source Cell Type/Comparison </a:t>
                      </a:r>
                      <a:endParaRPr lang="en-US" sz="400" b="0" i="0" u="none" strike="noStrike" dirty="0">
                        <a:solidFill>
                          <a:srgbClr val="000000"/>
                        </a:solidFill>
                        <a:effectLst/>
                        <a:latin typeface="Arial" panose="020B0604020202090204" pitchFamily="34" charset="0"/>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Undetected</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P&lt;=0.05</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(#)Upregulation </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(#)Downregulation</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0"/>
                  </a:ext>
                </a:extLst>
              </a:tr>
              <a:tr h="134689">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GSE70393</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rowSpan="9">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Activated T cells</a:t>
                      </a:r>
                    </a:p>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rgbClr val="000000"/>
                          </a:solidFill>
                          <a:latin typeface="Arial" panose="020B0604020202090204" pitchFamily="34" charset="0"/>
                          <a:cs typeface="Arial" panose="020B0604020202090204" pitchFamily="34" charset="0"/>
                        </a:rPr>
                        <a:t>Mouse  Spleen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CD28 for 8h CD8+ T cells vs. CD8+T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1</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6102" marR="6102" marT="6102" marB="0" anchor="ctr"/>
                </a:tc>
                <a:extLst>
                  <a:ext uri="{0D108BD9-81ED-4DB2-BD59-A6C34878D82A}">
                    <a16:rowId xmlns:a16="http://schemas.microsoft.com/office/drawing/2014/main" val="10001"/>
                  </a:ext>
                </a:extLst>
              </a:tr>
              <a:tr h="134689">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GSE44261</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endParaRPr lang="en-US"/>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rgbClr val="000000"/>
                          </a:solidFill>
                          <a:latin typeface="Arial" panose="020B0604020202090204" pitchFamily="34" charset="0"/>
                          <a:cs typeface="Arial" panose="020B0604020202090204" pitchFamily="34" charset="0"/>
                        </a:rPr>
                        <a:t>Mouse  Spleen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CD3/CD28 for 6h CD8+ T cells vs. CD8+T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4</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a:t>
                      </a:r>
                    </a:p>
                  </a:txBody>
                  <a:tcPr marL="6102" marR="6102" marT="6102" marB="0" anchor="ctr"/>
                </a:tc>
                <a:extLst>
                  <a:ext uri="{0D108BD9-81ED-4DB2-BD59-A6C34878D82A}">
                    <a16:rowId xmlns:a16="http://schemas.microsoft.com/office/drawing/2014/main" val="10002"/>
                  </a:ext>
                </a:extLst>
              </a:tr>
              <a:tr h="198983">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GSE39596</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endParaRPr lang="en-US"/>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rgbClr val="000000"/>
                          </a:solidFill>
                          <a:latin typeface="Arial" panose="020B0604020202090204" pitchFamily="34" charset="0"/>
                          <a:cs typeface="Arial" panose="020B0604020202090204" pitchFamily="34" charset="0"/>
                        </a:rPr>
                        <a:t>Human Blood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 naive CD4+CD45+RA T cells vs.  naive CD4+CD45+RA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6102" marR="6102" marT="6102" marB="0" anchor="ctr"/>
                </a:tc>
                <a:extLst>
                  <a:ext uri="{0D108BD9-81ED-4DB2-BD59-A6C34878D82A}">
                    <a16:rowId xmlns:a16="http://schemas.microsoft.com/office/drawing/2014/main" val="10003"/>
                  </a:ext>
                </a:extLst>
              </a:tr>
              <a:tr h="198983">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GSE39596.1</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endParaRPr lang="en-US"/>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rgbClr val="000000"/>
                          </a:solidFill>
                          <a:latin typeface="Arial" panose="020B0604020202090204" pitchFamily="34" charset="0"/>
                          <a:cs typeface="Arial" panose="020B0604020202090204" pitchFamily="34" charset="0"/>
                        </a:rPr>
                        <a:t>Human Blood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CD3/CD28 naive CD4+CD45+RA T cells vs.  naive CD4+CD45+RA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5</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6102" marR="6102" marT="6102" marB="0" anchor="ctr"/>
                </a:tc>
                <a:extLst>
                  <a:ext uri="{0D108BD9-81ED-4DB2-BD59-A6C34878D82A}">
                    <a16:rowId xmlns:a16="http://schemas.microsoft.com/office/drawing/2014/main" val="10004"/>
                  </a:ext>
                </a:extLst>
              </a:tr>
              <a:tr h="198983">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GSE12963</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endParaRPr lang="en-US"/>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rgbClr val="000000"/>
                          </a:solidFill>
                          <a:latin typeface="Arial" panose="020B0604020202090204" pitchFamily="34" charset="0"/>
                          <a:cs typeface="Arial" panose="020B0604020202090204" pitchFamily="34" charset="0"/>
                        </a:rPr>
                        <a:t>Human CD4+ T-lymphocytes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HIV-1/Env-/Nef-/</a:t>
                      </a:r>
                      <a:r>
                        <a:rPr lang="en-US" altLang="zh-CN" sz="400" b="0" dirty="0" err="1">
                          <a:solidFill>
                            <a:srgbClr val="000000"/>
                          </a:solidFill>
                          <a:latin typeface="Arial" panose="020B0604020202090204" pitchFamily="34" charset="0"/>
                          <a:cs typeface="Arial" panose="020B0604020202090204" pitchFamily="34" charset="0"/>
                        </a:rPr>
                        <a:t>Vpr</a:t>
                      </a:r>
                      <a:r>
                        <a:rPr lang="en-US" altLang="zh-CN" sz="400" b="0" dirty="0">
                          <a:solidFill>
                            <a:srgbClr val="000000"/>
                          </a:solidFill>
                          <a:latin typeface="Arial" panose="020B0604020202090204" pitchFamily="34" charset="0"/>
                          <a:cs typeface="Arial" panose="020B0604020202090204" pitchFamily="34" charset="0"/>
                        </a:rPr>
                        <a:t>-/VSVD CD4Tcells vs. </a:t>
                      </a:r>
                      <a:r>
                        <a:rPr lang="en-US" altLang="zh-CN" sz="400" b="0" dirty="0" err="1">
                          <a:solidFill>
                            <a:srgbClr val="000000"/>
                          </a:solidFill>
                          <a:latin typeface="Arial" panose="020B0604020202090204" pitchFamily="34" charset="0"/>
                          <a:cs typeface="Arial" panose="020B0604020202090204" pitchFamily="34" charset="0"/>
                        </a:rPr>
                        <a:t>eGFP</a:t>
                      </a:r>
                      <a:r>
                        <a:rPr lang="en-US" altLang="zh-CN" sz="400" b="0" dirty="0">
                          <a:solidFill>
                            <a:srgbClr val="000000"/>
                          </a:solidFill>
                          <a:latin typeface="Arial" panose="020B0604020202090204" pitchFamily="34" charset="0"/>
                          <a:cs typeface="Arial" panose="020B0604020202090204" pitchFamily="34" charset="0"/>
                        </a:rPr>
                        <a:t>/VSVG CD4Tcells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6102" marR="6102" marT="6102" marB="0" anchor="ctr"/>
                </a:tc>
                <a:extLst>
                  <a:ext uri="{0D108BD9-81ED-4DB2-BD59-A6C34878D82A}">
                    <a16:rowId xmlns:a16="http://schemas.microsoft.com/office/drawing/2014/main" val="10005"/>
                  </a:ext>
                </a:extLst>
              </a:tr>
              <a:tr h="134689">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GSE49466</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endParaRPr lang="en-US"/>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rgbClr val="000000"/>
                          </a:solidFill>
                          <a:latin typeface="Arial" panose="020B0604020202090204" pitchFamily="34" charset="0"/>
                          <a:cs typeface="Arial" panose="020B0604020202090204" pitchFamily="34" charset="0"/>
                        </a:rPr>
                        <a:t>Mouse  CD4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CD3/CD28 naive CD4 </a:t>
                      </a:r>
                      <a:r>
                        <a:rPr lang="en-US" altLang="zh-CN" sz="400" b="0" dirty="0" err="1">
                          <a:solidFill>
                            <a:srgbClr val="000000"/>
                          </a:solidFill>
                          <a:latin typeface="Arial" panose="020B0604020202090204" pitchFamily="34" charset="0"/>
                          <a:cs typeface="Arial" panose="020B0604020202090204" pitchFamily="34" charset="0"/>
                        </a:rPr>
                        <a:t>Tcells</a:t>
                      </a:r>
                      <a:r>
                        <a:rPr lang="en-US" altLang="zh-CN" sz="400" b="0" dirty="0">
                          <a:solidFill>
                            <a:srgbClr val="000000"/>
                          </a:solidFill>
                          <a:latin typeface="Arial" panose="020B0604020202090204" pitchFamily="34" charset="0"/>
                          <a:cs typeface="Arial" panose="020B0604020202090204" pitchFamily="34" charset="0"/>
                        </a:rPr>
                        <a:t> vs.  naive CD4 </a:t>
                      </a:r>
                      <a:r>
                        <a:rPr lang="en-US" altLang="zh-CN" sz="400" b="0" dirty="0" err="1">
                          <a:solidFill>
                            <a:srgbClr val="000000"/>
                          </a:solidFill>
                          <a:latin typeface="Arial" panose="020B0604020202090204" pitchFamily="34" charset="0"/>
                          <a:cs typeface="Arial" panose="020B0604020202090204" pitchFamily="34" charset="0"/>
                        </a:rPr>
                        <a:t>Tcells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0</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5</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6102" marR="6102" marT="6102" marB="0" anchor="ctr"/>
                </a:tc>
                <a:extLst>
                  <a:ext uri="{0D108BD9-81ED-4DB2-BD59-A6C34878D82A}">
                    <a16:rowId xmlns:a16="http://schemas.microsoft.com/office/drawing/2014/main" val="10006"/>
                  </a:ext>
                </a:extLst>
              </a:tr>
              <a:tr h="134689">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GSE76598</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endParaRPr lang="en-US"/>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rgbClr val="000000"/>
                          </a:solidFill>
                          <a:latin typeface="Arial" panose="020B0604020202090204" pitchFamily="34" charset="0"/>
                          <a:cs typeface="Arial" panose="020B0604020202090204" pitchFamily="34" charset="0"/>
                        </a:rPr>
                        <a:t>Human Blood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CD3/CD28 naive Treg cells vs.  naive  Treg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3</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6102" marR="6102" marT="6102" marB="0" anchor="ctr"/>
                </a:tc>
                <a:extLst>
                  <a:ext uri="{0D108BD9-81ED-4DB2-BD59-A6C34878D82A}">
                    <a16:rowId xmlns:a16="http://schemas.microsoft.com/office/drawing/2014/main" val="10007"/>
                  </a:ext>
                </a:extLst>
              </a:tr>
              <a:tr h="134689">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GSE76598.2</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endParaRPr lang="en-US"/>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rgbClr val="000000"/>
                          </a:solidFill>
                          <a:latin typeface="Arial" panose="020B0604020202090204" pitchFamily="34" charset="0"/>
                          <a:cs typeface="Arial" panose="020B0604020202090204" pitchFamily="34" charset="0"/>
                        </a:rPr>
                        <a:t>Human Blood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CD3/CD28 memory Treg cells vs.  memory Treg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6102" marR="6102" marT="6102" marB="0" anchor="ctr"/>
                </a:tc>
                <a:extLst>
                  <a:ext uri="{0D108BD9-81ED-4DB2-BD59-A6C34878D82A}">
                    <a16:rowId xmlns:a16="http://schemas.microsoft.com/office/drawing/2014/main" val="10008"/>
                  </a:ext>
                </a:extLst>
              </a:tr>
              <a:tr h="134689">
                <a:tc>
                  <a:txBody>
                    <a:bodyPr/>
                    <a:lstStyle/>
                    <a:p>
                      <a:pPr algn="ctr" fontAlgn="ctr"/>
                      <a:r>
                        <a:rPr lang="en-US" altLang="zh-CN" sz="400" b="0" dirty="0">
                          <a:solidFill>
                            <a:srgbClr val="000000"/>
                          </a:solidFill>
                          <a:latin typeface="Arial" panose="020B0604020202090204" pitchFamily="34" charset="0"/>
                          <a:cs typeface="Arial" panose="020B0604020202090204" pitchFamily="34" charset="0"/>
                        </a:rPr>
                        <a:t>GSE76598.1</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vMerge="1">
                  <a:txBody>
                    <a:bodyPr/>
                    <a:lstStyle/>
                    <a:p>
                      <a:endParaRPr lang="en-US"/>
                    </a:p>
                  </a:txBody>
                  <a:tcPr marL="13017" marR="13017" marT="13017"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rgbClr val="000000"/>
                          </a:solidFill>
                          <a:latin typeface="Arial" panose="020B0604020202090204" pitchFamily="34" charset="0"/>
                          <a:cs typeface="Arial" panose="020B0604020202090204" pitchFamily="34" charset="0"/>
                        </a:rPr>
                        <a:t>Human Blood 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dirty="0">
                          <a:solidFill>
                            <a:srgbClr val="000000"/>
                          </a:solidFill>
                          <a:latin typeface="Arial" panose="020B0604020202090204" pitchFamily="34" charset="0"/>
                          <a:cs typeface="Arial" panose="020B0604020202090204" pitchFamily="34" charset="0"/>
                        </a:rPr>
                        <a:t>Anti CD3/CD28 memory </a:t>
                      </a:r>
                      <a:r>
                        <a:rPr lang="en-US" altLang="zh-CN" sz="400" b="0" dirty="0" err="1">
                          <a:solidFill>
                            <a:srgbClr val="000000"/>
                          </a:solidFill>
                          <a:latin typeface="Arial" panose="020B0604020202090204" pitchFamily="34" charset="0"/>
                          <a:cs typeface="Arial" panose="020B0604020202090204" pitchFamily="34" charset="0"/>
                        </a:rPr>
                        <a:t>Tconv</a:t>
                      </a:r>
                      <a:r>
                        <a:rPr lang="en-US" altLang="zh-CN" sz="400" b="0" dirty="0">
                          <a:solidFill>
                            <a:srgbClr val="000000"/>
                          </a:solidFill>
                          <a:latin typeface="Arial" panose="020B0604020202090204" pitchFamily="34" charset="0"/>
                          <a:cs typeface="Arial" panose="020B0604020202090204" pitchFamily="34" charset="0"/>
                        </a:rPr>
                        <a:t> cells vs.  memory </a:t>
                      </a:r>
                      <a:r>
                        <a:rPr lang="en-US" altLang="zh-CN" sz="400" b="0" dirty="0" err="1">
                          <a:solidFill>
                            <a:srgbClr val="000000"/>
                          </a:solidFill>
                          <a:latin typeface="Arial" panose="020B0604020202090204" pitchFamily="34" charset="0"/>
                          <a:cs typeface="Arial" panose="020B0604020202090204" pitchFamily="34" charset="0"/>
                        </a:rPr>
                        <a:t>Tconv</a:t>
                      </a:r>
                      <a:r>
                        <a:rPr lang="en-US" altLang="zh-CN" sz="400" b="0" dirty="0">
                          <a:solidFill>
                            <a:srgbClr val="000000"/>
                          </a:solidFill>
                          <a:latin typeface="Arial" panose="020B0604020202090204" pitchFamily="34" charset="0"/>
                          <a:cs typeface="Arial" panose="020B0604020202090204" pitchFamily="34" charset="0"/>
                        </a:rPr>
                        <a:t> cells</a:t>
                      </a:r>
                      <a:endParaRPr lang="en-US" altLang="zh-CN" sz="4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2</a:t>
                      </a: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4</a:t>
                      </a:r>
                    </a:p>
                  </a:txBody>
                  <a:tcPr marL="6102" marR="6102" marT="6102" marB="0" anchor="ctr"/>
                </a:tc>
                <a:tc>
                  <a:txBody>
                    <a:bodyPr/>
                    <a:lstStyle/>
                    <a:p>
                      <a:pPr algn="ctr" fontAlgn="ctr"/>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a:t>
                      </a:r>
                    </a:p>
                  </a:txBody>
                  <a:tcPr marL="6102" marR="6102" marT="6102" marB="0" anchor="ctr"/>
                </a:tc>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1</a:t>
                      </a:r>
                    </a:p>
                  </a:txBody>
                  <a:tcPr marL="6102" marR="6102" marT="6102" marB="0" anchor="ctr"/>
                </a:tc>
                <a:extLst>
                  <a:ext uri="{0D108BD9-81ED-4DB2-BD59-A6C34878D82A}">
                    <a16:rowId xmlns:a16="http://schemas.microsoft.com/office/drawing/2014/main" val="10009"/>
                  </a:ext>
                </a:extLst>
              </a:tr>
              <a:tr h="75000">
                <a:tc gridSpan="4">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 of unique modulated ICs</a:t>
                      </a:r>
                    </a:p>
                  </a:txBody>
                  <a:tcPr marL="6102" marR="6102" marT="6102"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gridSpan="4">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7 / 7</a:t>
                      </a:r>
                    </a:p>
                  </a:txBody>
                  <a:tcPr marL="2860" marR="2860" marT="2860"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extLst>
                  <a:ext uri="{0D108BD9-81ED-4DB2-BD59-A6C34878D82A}">
                    <a16:rowId xmlns:a16="http://schemas.microsoft.com/office/drawing/2014/main" val="1993327547"/>
                  </a:ext>
                </a:extLst>
              </a:tr>
            </a:tbl>
          </a:graphicData>
        </a:graphic>
      </p:graphicFrame>
      <p:sp>
        <p:nvSpPr>
          <p:cNvPr id="6" name="TextBox 5">
            <a:extLst>
              <a:ext uri="{FF2B5EF4-FFF2-40B4-BE49-F238E27FC236}">
                <a16:creationId xmlns:a16="http://schemas.microsoft.com/office/drawing/2014/main" id="{933DB4E0-4129-B5B9-6B49-BB7A396D3046}"/>
              </a:ext>
            </a:extLst>
          </p:cNvPr>
          <p:cNvSpPr txBox="1"/>
          <p:nvPr/>
        </p:nvSpPr>
        <p:spPr>
          <a:xfrm>
            <a:off x="4523893" y="75544"/>
            <a:ext cx="3088181" cy="547009"/>
          </a:xfrm>
          <a:prstGeom prst="rect">
            <a:avLst/>
          </a:prstGeom>
          <a:noFill/>
        </p:spPr>
        <p:txBody>
          <a:bodyPr wrap="square" rtlCol="0">
            <a:spAutoFit/>
          </a:bodyPr>
          <a:lstStyle/>
          <a:p>
            <a:pPr algn="just"/>
            <a:r>
              <a:rPr lang="en-US" sz="422" b="1" dirty="0" err="1">
                <a:latin typeface="Arial" panose="020B0604020202090204" pitchFamily="34" charset="0"/>
                <a:cs typeface="Arial" panose="020B0604020202090204" pitchFamily="34" charset="0"/>
              </a:rPr>
              <a:t>SFigure</a:t>
            </a:r>
            <a:r>
              <a:rPr lang="en-US" sz="422" b="1" dirty="0">
                <a:latin typeface="Arial" panose="020B0604020202090204" pitchFamily="34" charset="0"/>
                <a:cs typeface="Arial" panose="020B0604020202090204" pitchFamily="34" charset="0"/>
              </a:rPr>
              <a:t> 7. Distinct Expression Patterns of Known and Newly Identified Inhibitory Immune Checkpoints in Activated T Cells Based on GEO Datasets. </a:t>
            </a:r>
            <a:r>
              <a:rPr lang="en-US" sz="422" dirty="0">
                <a:latin typeface="Arial" panose="020B0604020202090204" pitchFamily="34" charset="0"/>
                <a:cs typeface="Arial" panose="020B0604020202090204" pitchFamily="34" charset="0"/>
              </a:rPr>
              <a:t>(A) Summary table of the 25 known inhibitory ICs, including the number of significantly (p &lt; 0.05) upregulated or downregulated genes in each GEO dataset. Detailed expression profiles of the 25 known inhibitory immune checkpoints across the GEO datasets summarized in </a:t>
            </a:r>
            <a:r>
              <a:rPr lang="en-US" sz="422" dirty="0" err="1">
                <a:latin typeface="Arial" panose="020B0604020202090204" pitchFamily="34" charset="0"/>
                <a:cs typeface="Arial" panose="020B0604020202090204" pitchFamily="34" charset="0"/>
              </a:rPr>
              <a:t>SFigure</a:t>
            </a:r>
            <a:r>
              <a:rPr lang="en-US" sz="422" dirty="0">
                <a:latin typeface="Arial" panose="020B0604020202090204" pitchFamily="34" charset="0"/>
                <a:cs typeface="Arial" panose="020B0604020202090204" pitchFamily="34" charset="0"/>
              </a:rPr>
              <a:t> 2B. (B) Summary table of the 7 newly identified inhibitory ICs, including the number of significantly (p &lt; 0.05) upregulated or downregulated genes in each GEO dataset. Detailed expression profiles of the 7 newly identified inhibitory immune checkpoints across the GEO datasets summarized in </a:t>
            </a:r>
            <a:r>
              <a:rPr lang="en-US" sz="422" dirty="0" err="1">
                <a:latin typeface="Arial" panose="020B0604020202090204" pitchFamily="34" charset="0"/>
                <a:cs typeface="Arial" panose="020B0604020202090204" pitchFamily="34" charset="0"/>
              </a:rPr>
              <a:t>SFigure</a:t>
            </a:r>
            <a:r>
              <a:rPr lang="en-US" sz="422" dirty="0">
                <a:latin typeface="Arial" panose="020B0604020202090204" pitchFamily="34" charset="0"/>
                <a:cs typeface="Arial" panose="020B0604020202090204" pitchFamily="34" charset="0"/>
              </a:rPr>
              <a:t> 2C.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custDataLst>
              <p:tags r:id="rId1"/>
            </p:custDataLst>
          </p:nvPr>
        </p:nvGraphicFramePr>
        <p:xfrm>
          <a:off x="4595355" y="2234686"/>
          <a:ext cx="3033016" cy="1907813"/>
        </p:xfrm>
        <a:graphic>
          <a:graphicData uri="http://schemas.openxmlformats.org/drawingml/2006/table">
            <a:tbl>
              <a:tblPr firstRow="1">
                <a:tableStyleId>{3B4B98B0-60AC-42C2-AFA5-B58CD77FA1E5}</a:tableStyleId>
              </a:tblPr>
              <a:tblGrid>
                <a:gridCol w="422003">
                  <a:extLst>
                    <a:ext uri="{9D8B030D-6E8A-4147-A177-3AD203B41FA5}">
                      <a16:colId xmlns:a16="http://schemas.microsoft.com/office/drawing/2014/main" val="20000"/>
                    </a:ext>
                  </a:extLst>
                </a:gridCol>
                <a:gridCol w="403823">
                  <a:extLst>
                    <a:ext uri="{9D8B030D-6E8A-4147-A177-3AD203B41FA5}">
                      <a16:colId xmlns:a16="http://schemas.microsoft.com/office/drawing/2014/main" val="1431972563"/>
                    </a:ext>
                  </a:extLst>
                </a:gridCol>
                <a:gridCol w="782017">
                  <a:extLst>
                    <a:ext uri="{9D8B030D-6E8A-4147-A177-3AD203B41FA5}">
                      <a16:colId xmlns:a16="http://schemas.microsoft.com/office/drawing/2014/main" val="20001"/>
                    </a:ext>
                  </a:extLst>
                </a:gridCol>
                <a:gridCol w="787759">
                  <a:extLst>
                    <a:ext uri="{9D8B030D-6E8A-4147-A177-3AD203B41FA5}">
                      <a16:colId xmlns:a16="http://schemas.microsoft.com/office/drawing/2014/main" val="20002"/>
                    </a:ext>
                  </a:extLst>
                </a:gridCol>
                <a:gridCol w="154978">
                  <a:extLst>
                    <a:ext uri="{9D8B030D-6E8A-4147-A177-3AD203B41FA5}">
                      <a16:colId xmlns:a16="http://schemas.microsoft.com/office/drawing/2014/main" val="20003"/>
                    </a:ext>
                  </a:extLst>
                </a:gridCol>
                <a:gridCol w="150744">
                  <a:extLst>
                    <a:ext uri="{9D8B030D-6E8A-4147-A177-3AD203B41FA5}">
                      <a16:colId xmlns:a16="http://schemas.microsoft.com/office/drawing/2014/main" val="20004"/>
                    </a:ext>
                  </a:extLst>
                </a:gridCol>
                <a:gridCol w="171633">
                  <a:extLst>
                    <a:ext uri="{9D8B030D-6E8A-4147-A177-3AD203B41FA5}">
                      <a16:colId xmlns:a16="http://schemas.microsoft.com/office/drawing/2014/main" val="20005"/>
                    </a:ext>
                  </a:extLst>
                </a:gridCol>
                <a:gridCol w="160059">
                  <a:extLst>
                    <a:ext uri="{9D8B030D-6E8A-4147-A177-3AD203B41FA5}">
                      <a16:colId xmlns:a16="http://schemas.microsoft.com/office/drawing/2014/main" val="20006"/>
                    </a:ext>
                  </a:extLst>
                </a:gridCol>
              </a:tblGrid>
              <a:tr h="327570">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chemeClr val="tx1"/>
                          </a:solidFill>
                          <a:latin typeface="Arial" panose="020B0604020202020204" pitchFamily="34" charset="0"/>
                          <a:cs typeface="Arial" panose="020B0604020202020204" pitchFamily="34" charset="0"/>
                        </a:rPr>
                        <a:t>25 Known Inhibitory ICs on </a:t>
                      </a:r>
                      <a:r>
                        <a:rPr lang="en-US" altLang="zh-CN" sz="400" b="0" dirty="0">
                          <a:solidFill>
                            <a:schemeClr val="tx1"/>
                          </a:solidFill>
                          <a:latin typeface="Arial" panose="020B0604020202020204" pitchFamily="34" charset="0"/>
                          <a:cs typeface="Arial" panose="020B0604020202020204" pitchFamily="34" charset="0"/>
                          <a:sym typeface="+mn-ea"/>
                        </a:rPr>
                        <a:t>TUMOR</a:t>
                      </a:r>
                      <a:endParaRPr lang="en-US" altLang="zh-CN" sz="400" b="0" dirty="0">
                        <a:solidFill>
                          <a:schemeClr val="tx1"/>
                        </a:solidFill>
                        <a:latin typeface="Arial" panose="020B0604020202020204" pitchFamily="34" charset="0"/>
                        <a:cs typeface="Arial" panose="020B0604020202020204" pitchFamily="34" charset="0"/>
                      </a:endParaRPr>
                    </a:p>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chemeClr val="tx1"/>
                          </a:solidFill>
                          <a:latin typeface="Arial" panose="020B0604020202020204" pitchFamily="34" charset="0"/>
                          <a:cs typeface="Arial" panose="020B0604020202020204" pitchFamily="34" charset="0"/>
                        </a:rPr>
                        <a:t>T </a:t>
                      </a:r>
                      <a:endParaRPr lang="en-US" altLang="zh-CN" sz="400" dirty="0">
                        <a:solidFill>
                          <a:srgbClr val="FF0000"/>
                        </a:solidFill>
                        <a:latin typeface="Arial" panose="020B0604020202020204" pitchFamily="34" charset="0"/>
                        <a:cs typeface="Arial" panose="020B0604020202020204" pitchFamily="34" charset="0"/>
                      </a:endParaRPr>
                    </a:p>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chemeClr val="tx1"/>
                          </a:solidFill>
                          <a:latin typeface="Arial" panose="020B0604020202020204" pitchFamily="34" charset="0"/>
                          <a:cs typeface="Arial" panose="020B0604020202020204" pitchFamily="34" charset="0"/>
                        </a:rPr>
                        <a:t>cells</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Features</a:t>
                      </a: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Source Name</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Experimental Conditions/ Group Comparison</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Undetected</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P&lt;=0.05</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(#)Upregulation </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(#)Downregulation</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extLst>
                  <a:ext uri="{0D108BD9-81ED-4DB2-BD59-A6C34878D82A}">
                    <a16:rowId xmlns:a16="http://schemas.microsoft.com/office/drawing/2014/main" val="10000"/>
                  </a:ext>
                </a:extLst>
              </a:tr>
              <a:tr h="131447">
                <a:tc>
                  <a:txBody>
                    <a:bodyPr/>
                    <a:lstStyle/>
                    <a:p>
                      <a:pPr algn="ctr" fontAlgn="ctr"/>
                      <a:r>
                        <a:rPr lang="en-US" altLang="zh-CN" sz="400" dirty="0">
                          <a:latin typeface="Arial" panose="020B0604020202020204" pitchFamily="34" charset="0"/>
                          <a:ea typeface="Arial Regular" panose="020B0604020202090204"/>
                          <a:cs typeface="Arial" panose="020B0604020202020204" pitchFamily="34" charset="0"/>
                          <a:sym typeface="+mn-ea"/>
                        </a:rPr>
                        <a:t>GSE120280</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rowSpan="11">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T Cells</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Lung Tumor(TC-1) Bearing Mouse tumor tissue</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16</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10</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8</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2</a:t>
                      </a:r>
                    </a:p>
                  </a:txBody>
                  <a:tcPr marL="2860" marR="2860" marT="2860" marB="0"/>
                </a:tc>
                <a:extLst>
                  <a:ext uri="{0D108BD9-81ED-4DB2-BD59-A6C34878D82A}">
                    <a16:rowId xmlns:a16="http://schemas.microsoft.com/office/drawing/2014/main" val="10001"/>
                  </a:ext>
                </a:extLst>
              </a:tr>
              <a:tr h="131447">
                <a:tc>
                  <a:txBody>
                    <a:bodyPr/>
                    <a:lstStyle/>
                    <a:p>
                      <a:pPr algn="ctr" fontAlgn="ctr"/>
                      <a:r>
                        <a:rPr lang="en-US" altLang="zh-CN" sz="400" dirty="0">
                          <a:latin typeface="Arial" panose="020B0604020202020204" pitchFamily="34" charset="0"/>
                          <a:ea typeface="Arial Regular" panose="020B0604020202090204"/>
                          <a:cs typeface="Arial" panose="020B0604020202020204" pitchFamily="34" charset="0"/>
                          <a:sym typeface="+mn-ea"/>
                        </a:rPr>
                        <a:t>GSE120280</a:t>
                      </a:r>
                      <a:r>
                        <a:rPr lang="zh-CN" altLang="en-US" sz="400" dirty="0">
                          <a:latin typeface="Arial" panose="020B0604020202020204" pitchFamily="34" charset="0"/>
                          <a:ea typeface="Arial Regular" panose="020B0604020202090204"/>
                          <a:cs typeface="Arial" panose="020B0604020202020204" pitchFamily="34" charset="0"/>
                          <a:sym typeface="+mn-ea"/>
                        </a:rPr>
                        <a:t>（</a:t>
                      </a:r>
                      <a:r>
                        <a:rPr lang="en-US" altLang="zh-CN" sz="400" dirty="0">
                          <a:latin typeface="Arial" panose="020B0604020202020204" pitchFamily="34" charset="0"/>
                          <a:ea typeface="Arial Regular" panose="020B0604020202090204"/>
                          <a:cs typeface="Arial" panose="020B0604020202020204" pitchFamily="34" charset="0"/>
                          <a:sym typeface="+mn-ea"/>
                        </a:rPr>
                        <a:t>1</a:t>
                      </a:r>
                      <a:r>
                        <a:rPr lang="zh-CN" altLang="en-US" sz="400" dirty="0">
                          <a:latin typeface="Arial" panose="020B0604020202020204" pitchFamily="34" charset="0"/>
                          <a:ea typeface="宋体" charset="0"/>
                          <a:cs typeface="Arial" panose="020B0604020202020204" pitchFamily="34" charset="0"/>
                          <a:sym typeface="+mn-ea"/>
                        </a:rPr>
                        <a:t>）</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pPr algn="ctr" fontAlgn="t"/>
                      <a:endParaRPr lang="en-US" altLang="zh-CN" sz="800" b="0" i="0" dirty="0">
                        <a:latin typeface="Arial" panose="020B0604020202090204" pitchFamily="34" charset="0"/>
                        <a:ea typeface="Arial Regular" panose="020B0604020202090204"/>
                        <a:cs typeface="Arial" panose="020B0604020202090204" pitchFamily="34" charset="0"/>
                      </a:endParaRPr>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Lung Tumor(TC-1) Bearing Mouse tumor spleen</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18</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8</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7</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a:t>
                      </a:r>
                    </a:p>
                  </a:txBody>
                  <a:tcPr marL="2860" marR="2860" marT="2860" marB="0"/>
                </a:tc>
                <a:extLst>
                  <a:ext uri="{0D108BD9-81ED-4DB2-BD59-A6C34878D82A}">
                    <a16:rowId xmlns:a16="http://schemas.microsoft.com/office/drawing/2014/main" val="10002"/>
                  </a:ext>
                </a:extLst>
              </a:tr>
              <a:tr h="131447">
                <a:tc>
                  <a:txBody>
                    <a:bodyPr/>
                    <a:lstStyle/>
                    <a:p>
                      <a:pPr algn="ctr" fontAlgn="ctr"/>
                      <a:r>
                        <a:rPr lang="en-US" altLang="zh-CN" sz="400" dirty="0">
                          <a:latin typeface="Arial" panose="020B0604020202020204" pitchFamily="34" charset="0"/>
                          <a:cs typeface="Arial" panose="020B0604020202020204" pitchFamily="34" charset="0"/>
                          <a:sym typeface="+mn-ea"/>
                        </a:rPr>
                        <a:t>GSE89225</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pPr algn="ctr" fontAlgn="t"/>
                      <a:endParaRPr lang="en-US" altLang="zh-CN" sz="800" b="0" i="0" dirty="0">
                        <a:latin typeface="Arial" panose="020B0604020202090204" pitchFamily="34" charset="0"/>
                        <a:ea typeface="Arial Regular" panose="020B0604020202090204"/>
                        <a:cs typeface="Arial" panose="020B0604020202090204" pitchFamily="34" charset="0"/>
                      </a:endParaRPr>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Breast Cancer tumor tissue</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20</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6</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4</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2</a:t>
                      </a:r>
                    </a:p>
                  </a:txBody>
                  <a:tcPr marL="2860" marR="2860" marT="2860" marB="0"/>
                </a:tc>
                <a:extLst>
                  <a:ext uri="{0D108BD9-81ED-4DB2-BD59-A6C34878D82A}">
                    <a16:rowId xmlns:a16="http://schemas.microsoft.com/office/drawing/2014/main" val="10003"/>
                  </a:ext>
                </a:extLst>
              </a:tr>
              <a:tr h="131447">
                <a:tc>
                  <a:txBody>
                    <a:bodyPr/>
                    <a:lstStyle/>
                    <a:p>
                      <a:pPr algn="ctr" fontAlgn="ctr"/>
                      <a:r>
                        <a:rPr lang="en-US" altLang="zh-CN" sz="400" dirty="0">
                          <a:latin typeface="Arial" panose="020B0604020202020204" pitchFamily="34" charset="0"/>
                          <a:cs typeface="Arial" panose="020B0604020202020204" pitchFamily="34" charset="0"/>
                          <a:sym typeface="+mn-ea"/>
                        </a:rPr>
                        <a:t>GSE</a:t>
                      </a:r>
                      <a:r>
                        <a:rPr lang="en-US" altLang="zh-CN" sz="400" dirty="0">
                          <a:latin typeface="Arial" panose="020B0604020202020204" pitchFamily="34" charset="0"/>
                          <a:ea typeface="Arial Regular" panose="020B0604020202090204"/>
                          <a:cs typeface="Arial" panose="020B0604020202020204" pitchFamily="34" charset="0"/>
                          <a:sym typeface="+mn-ea"/>
                        </a:rPr>
                        <a:t>116347</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pPr algn="ctr" fontAlgn="t"/>
                      <a:endParaRPr lang="en-US" altLang="zh-CN" sz="800" b="0" i="0" dirty="0">
                        <a:latin typeface="Arial" panose="020B0604020202090204" pitchFamily="34" charset="0"/>
                        <a:ea typeface="Arial Regular" panose="020B0604020202090204"/>
                        <a:cs typeface="Arial" panose="020B0604020202090204" pitchFamily="34" charset="0"/>
                      </a:endParaRPr>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Bearing Mouse (B16) tumor spleen</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18</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8</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8</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tc>
                <a:extLst>
                  <a:ext uri="{0D108BD9-81ED-4DB2-BD59-A6C34878D82A}">
                    <a16:rowId xmlns:a16="http://schemas.microsoft.com/office/drawing/2014/main" val="10004"/>
                  </a:ext>
                </a:extLst>
              </a:tr>
              <a:tr h="131447">
                <a:tc>
                  <a:txBody>
                    <a:bodyPr/>
                    <a:lstStyle/>
                    <a:p>
                      <a:pPr algn="ctr" fontAlgn="ctr"/>
                      <a:r>
                        <a:rPr lang="en-US" altLang="zh-CN" sz="400" dirty="0">
                          <a:latin typeface="Arial" panose="020B0604020202020204" pitchFamily="34" charset="0"/>
                          <a:cs typeface="Arial" panose="020B0604020202020204" pitchFamily="34" charset="0"/>
                          <a:sym typeface="+mn-ea"/>
                        </a:rPr>
                        <a:t>GSE</a:t>
                      </a:r>
                      <a:r>
                        <a:rPr lang="en-US" altLang="zh-CN" sz="400" dirty="0">
                          <a:latin typeface="Arial" panose="020B0604020202020204" pitchFamily="34" charset="0"/>
                          <a:ea typeface="Arial Regular" panose="020B0604020202090204"/>
                          <a:cs typeface="Arial" panose="020B0604020202020204" pitchFamily="34" charset="0"/>
                          <a:sym typeface="+mn-ea"/>
                        </a:rPr>
                        <a:t>116347</a:t>
                      </a:r>
                      <a:r>
                        <a:rPr lang="zh-CN" altLang="en-US" sz="400" dirty="0">
                          <a:latin typeface="Arial" panose="020B0604020202020204" pitchFamily="34" charset="0"/>
                          <a:ea typeface="Arial Regular" panose="020B0604020202090204"/>
                          <a:cs typeface="Arial" panose="020B0604020202020204" pitchFamily="34" charset="0"/>
                          <a:sym typeface="+mn-ea"/>
                        </a:rPr>
                        <a:t>（</a:t>
                      </a:r>
                      <a:r>
                        <a:rPr lang="en-US" altLang="zh-CN" sz="400" dirty="0">
                          <a:latin typeface="Arial" panose="020B0604020202020204" pitchFamily="34" charset="0"/>
                          <a:ea typeface="Arial Regular" panose="020B0604020202090204"/>
                          <a:cs typeface="Arial" panose="020B0604020202020204" pitchFamily="34" charset="0"/>
                          <a:sym typeface="+mn-ea"/>
                        </a:rPr>
                        <a:t>1</a:t>
                      </a:r>
                      <a:r>
                        <a:rPr lang="zh-CN" altLang="en-US" sz="400" dirty="0">
                          <a:latin typeface="Arial" panose="020B0604020202020204" pitchFamily="34" charset="0"/>
                          <a:ea typeface="Arial Regular" panose="020B0604020202090204"/>
                          <a:cs typeface="Arial" panose="020B0604020202020204" pitchFamily="34" charset="0"/>
                          <a:sym typeface="+mn-ea"/>
                        </a:rPr>
                        <a:t>）</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pPr algn="ctr" fontAlgn="t"/>
                      <a:endParaRPr lang="en-US" altLang="zh-CN" sz="800" b="0" i="0" dirty="0">
                        <a:latin typeface="Arial" panose="020B0604020202090204" pitchFamily="34" charset="0"/>
                        <a:ea typeface="Arial Regular" panose="020B0604020202090204"/>
                        <a:cs typeface="Arial" panose="020B0604020202090204" pitchFamily="34" charset="0"/>
                      </a:endParaRPr>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Bearing Mouse (B16) tumor tissue</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14</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12</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8</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4</a:t>
                      </a:r>
                    </a:p>
                  </a:txBody>
                  <a:tcPr marL="2860" marR="2860" marT="2860" marB="0"/>
                </a:tc>
                <a:extLst>
                  <a:ext uri="{0D108BD9-81ED-4DB2-BD59-A6C34878D82A}">
                    <a16:rowId xmlns:a16="http://schemas.microsoft.com/office/drawing/2014/main" val="10005"/>
                  </a:ext>
                </a:extLst>
              </a:tr>
              <a:tr h="131447">
                <a:tc>
                  <a:txBody>
                    <a:bodyPr/>
                    <a:lstStyle/>
                    <a:p>
                      <a:pPr algn="ctr" fontAlgn="ctr"/>
                      <a:r>
                        <a:rPr lang="en-US" altLang="zh-CN" sz="400" dirty="0">
                          <a:latin typeface="Arial" panose="020B0604020202020204" pitchFamily="34" charset="0"/>
                          <a:cs typeface="Arial" panose="020B0604020202020204" pitchFamily="34" charset="0"/>
                          <a:sym typeface="+mn-ea"/>
                        </a:rPr>
                        <a:t>GSE</a:t>
                      </a:r>
                      <a:r>
                        <a:rPr lang="en-US" altLang="zh-CN" sz="400" dirty="0">
                          <a:latin typeface="Arial" panose="020B0604020202020204" pitchFamily="34" charset="0"/>
                          <a:ea typeface="Arial Regular" panose="020B0604020202090204"/>
                          <a:cs typeface="Arial" panose="020B0604020202020204" pitchFamily="34" charset="0"/>
                          <a:sym typeface="+mn-ea"/>
                        </a:rPr>
                        <a:t>116347</a:t>
                      </a:r>
                      <a:r>
                        <a:rPr lang="zh-CN" altLang="en-US" sz="400" dirty="0">
                          <a:latin typeface="Arial" panose="020B0604020202020204" pitchFamily="34" charset="0"/>
                          <a:ea typeface="Arial Regular" panose="020B0604020202090204"/>
                          <a:cs typeface="Arial" panose="020B0604020202020204" pitchFamily="34" charset="0"/>
                          <a:sym typeface="+mn-ea"/>
                        </a:rPr>
                        <a:t>（</a:t>
                      </a:r>
                      <a:r>
                        <a:rPr lang="en-US" altLang="zh-CN" sz="400" dirty="0">
                          <a:latin typeface="Arial" panose="020B0604020202020204" pitchFamily="34" charset="0"/>
                          <a:ea typeface="Arial Regular" panose="020B0604020202090204"/>
                          <a:cs typeface="Arial" panose="020B0604020202020204" pitchFamily="34" charset="0"/>
                          <a:sym typeface="+mn-ea"/>
                        </a:rPr>
                        <a:t>2</a:t>
                      </a:r>
                      <a:r>
                        <a:rPr lang="zh-CN" altLang="en-US" sz="400" dirty="0">
                          <a:latin typeface="Arial" panose="020B0604020202020204" pitchFamily="34" charset="0"/>
                          <a:ea typeface="Arial Regular" panose="020B0604020202090204"/>
                          <a:cs typeface="Arial" panose="020B0604020202020204" pitchFamily="34" charset="0"/>
                          <a:sym typeface="+mn-ea"/>
                        </a:rPr>
                        <a:t>）</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pPr algn="ctr" fontAlgn="t"/>
                      <a:endParaRPr lang="en-US" altLang="zh-CN" sz="800" b="0" i="0" dirty="0">
                        <a:latin typeface="Arial" panose="020B0604020202090204" pitchFamily="34" charset="0"/>
                        <a:ea typeface="Arial Regular" panose="020B0604020202090204"/>
                        <a:cs typeface="Arial" panose="020B0604020202090204" pitchFamily="34" charset="0"/>
                      </a:endParaRPr>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Bearing Mouse (MC38)tumor spleen</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18</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8</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8</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tc>
                <a:extLst>
                  <a:ext uri="{0D108BD9-81ED-4DB2-BD59-A6C34878D82A}">
                    <a16:rowId xmlns:a16="http://schemas.microsoft.com/office/drawing/2014/main" val="10006"/>
                  </a:ext>
                </a:extLst>
              </a:tr>
              <a:tr h="131447">
                <a:tc>
                  <a:txBody>
                    <a:bodyPr/>
                    <a:lstStyle/>
                    <a:p>
                      <a:pPr algn="ctr" fontAlgn="ctr"/>
                      <a:r>
                        <a:rPr lang="en-US" altLang="zh-CN" sz="400" dirty="0">
                          <a:latin typeface="Arial" panose="020B0604020202020204" pitchFamily="34" charset="0"/>
                          <a:cs typeface="Arial" panose="020B0604020202020204" pitchFamily="34" charset="0"/>
                          <a:sym typeface="+mn-ea"/>
                        </a:rPr>
                        <a:t>GSE</a:t>
                      </a:r>
                      <a:r>
                        <a:rPr lang="en-US" altLang="zh-CN" sz="400" dirty="0">
                          <a:latin typeface="Arial" panose="020B0604020202020204" pitchFamily="34" charset="0"/>
                          <a:ea typeface="Arial Regular" panose="020B0604020202090204"/>
                          <a:cs typeface="Arial" panose="020B0604020202020204" pitchFamily="34" charset="0"/>
                          <a:sym typeface="+mn-ea"/>
                        </a:rPr>
                        <a:t>116347</a:t>
                      </a:r>
                      <a:r>
                        <a:rPr lang="zh-CN" altLang="en-US" sz="400" dirty="0">
                          <a:latin typeface="Arial" panose="020B0604020202020204" pitchFamily="34" charset="0"/>
                          <a:ea typeface="Arial Regular" panose="020B0604020202090204"/>
                          <a:cs typeface="Arial" panose="020B0604020202020204" pitchFamily="34" charset="0"/>
                          <a:sym typeface="+mn-ea"/>
                        </a:rPr>
                        <a:t>（</a:t>
                      </a:r>
                      <a:r>
                        <a:rPr lang="en-US" altLang="zh-CN" sz="400" dirty="0">
                          <a:latin typeface="Arial" panose="020B0604020202020204" pitchFamily="34" charset="0"/>
                          <a:ea typeface="Arial Regular" panose="020B0604020202090204"/>
                          <a:cs typeface="Arial" panose="020B0604020202020204" pitchFamily="34" charset="0"/>
                          <a:sym typeface="+mn-ea"/>
                        </a:rPr>
                        <a:t>3</a:t>
                      </a:r>
                      <a:r>
                        <a:rPr lang="zh-CN" altLang="en-US" sz="400" dirty="0">
                          <a:latin typeface="Arial" panose="020B0604020202020204" pitchFamily="34" charset="0"/>
                          <a:ea typeface="Arial Regular" panose="020B0604020202090204"/>
                          <a:cs typeface="Arial" panose="020B0604020202020204" pitchFamily="34" charset="0"/>
                          <a:sym typeface="+mn-ea"/>
                        </a:rPr>
                        <a:t>）</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pPr algn="ctr" fontAlgn="t"/>
                      <a:endParaRPr lang="en-US" altLang="zh-CN" sz="800" b="0" i="0" dirty="0">
                        <a:latin typeface="Arial" panose="020B0604020202090204" pitchFamily="34" charset="0"/>
                        <a:ea typeface="Arial Regular" panose="020B0604020202090204"/>
                        <a:cs typeface="Arial" panose="020B0604020202090204" pitchFamily="34" charset="0"/>
                      </a:endParaRPr>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Bearing Mouse (MC38)tumor tissue</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17</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9</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6</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3</a:t>
                      </a:r>
                    </a:p>
                  </a:txBody>
                  <a:tcPr marL="2860" marR="2860" marT="2860" marB="0"/>
                </a:tc>
                <a:extLst>
                  <a:ext uri="{0D108BD9-81ED-4DB2-BD59-A6C34878D82A}">
                    <a16:rowId xmlns:a16="http://schemas.microsoft.com/office/drawing/2014/main" val="10007"/>
                  </a:ext>
                </a:extLst>
              </a:tr>
              <a:tr h="131447">
                <a:tc>
                  <a:txBody>
                    <a:bodyPr/>
                    <a:lstStyle/>
                    <a:p>
                      <a:pPr algn="ctr" fontAlgn="ctr"/>
                      <a:r>
                        <a:rPr lang="en-US" altLang="zh-CN" sz="400" dirty="0">
                          <a:latin typeface="Arial" panose="020B0604020202020204" pitchFamily="34" charset="0"/>
                          <a:cs typeface="Arial" panose="020B0604020202020204" pitchFamily="34" charset="0"/>
                          <a:sym typeface="+mn-ea"/>
                        </a:rPr>
                        <a:t>GSE</a:t>
                      </a:r>
                      <a:r>
                        <a:rPr lang="en-US" altLang="zh-CN" sz="400" dirty="0">
                          <a:latin typeface="Arial" panose="020B0604020202020204" pitchFamily="34" charset="0"/>
                          <a:ea typeface="Arial Regular" panose="020B0604020202090204"/>
                          <a:cs typeface="Arial" panose="020B0604020202020204" pitchFamily="34" charset="0"/>
                          <a:sym typeface="+mn-ea"/>
                        </a:rPr>
                        <a:t>116347</a:t>
                      </a:r>
                      <a:r>
                        <a:rPr lang="zh-CN" altLang="en-US" sz="400" dirty="0">
                          <a:latin typeface="Arial" panose="020B0604020202020204" pitchFamily="34" charset="0"/>
                          <a:ea typeface="Arial Regular" panose="020B0604020202090204"/>
                          <a:cs typeface="Arial" panose="020B0604020202020204" pitchFamily="34" charset="0"/>
                          <a:sym typeface="+mn-ea"/>
                        </a:rPr>
                        <a:t>（</a:t>
                      </a:r>
                      <a:r>
                        <a:rPr lang="en-US" altLang="zh-CN" sz="400" dirty="0">
                          <a:latin typeface="Arial" panose="020B0604020202020204" pitchFamily="34" charset="0"/>
                          <a:ea typeface="Arial Regular" panose="020B0604020202090204"/>
                          <a:cs typeface="Arial" panose="020B0604020202020204" pitchFamily="34" charset="0"/>
                          <a:sym typeface="+mn-ea"/>
                        </a:rPr>
                        <a:t>4)</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sym typeface="+mn-ea"/>
                      </a:endParaRPr>
                    </a:p>
                  </a:txBody>
                  <a:tcPr marL="6102" marR="6102" marT="6102" marB="0" anchor="ctr"/>
                </a:tc>
                <a:tc vMerge="1">
                  <a:txBody>
                    <a:bodyPr/>
                    <a:lstStyle/>
                    <a:p>
                      <a:pPr algn="ctr" fontAlgn="t"/>
                      <a:endParaRPr lang="en-US" altLang="zh-CN" sz="800" b="0" i="0" dirty="0">
                        <a:latin typeface="Arial" panose="020B0604020202090204" pitchFamily="34" charset="0"/>
                        <a:ea typeface="Arial Regular" panose="020B0604020202090204"/>
                        <a:cs typeface="Arial" panose="020B0604020202090204" pitchFamily="34" charset="0"/>
                      </a:endParaRPr>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Bearing Mouse (CT26)tumor spleen</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17</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9</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9</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tc>
                <a:extLst>
                  <a:ext uri="{0D108BD9-81ED-4DB2-BD59-A6C34878D82A}">
                    <a16:rowId xmlns:a16="http://schemas.microsoft.com/office/drawing/2014/main" val="10008"/>
                  </a:ext>
                </a:extLst>
              </a:tr>
              <a:tr h="131447">
                <a:tc>
                  <a:txBody>
                    <a:bodyPr/>
                    <a:lstStyle/>
                    <a:p>
                      <a:pPr algn="ctr" fontAlgn="ctr">
                        <a:buNone/>
                      </a:pPr>
                      <a:r>
                        <a:rPr lang="en-US" altLang="zh-CN" sz="400" dirty="0">
                          <a:latin typeface="Arial" panose="020B0604020202020204" pitchFamily="34" charset="0"/>
                          <a:ea typeface="Arial Regular" panose="020B0604020202090204"/>
                          <a:cs typeface="Arial" panose="020B0604020202020204" pitchFamily="34" charset="0"/>
                          <a:sym typeface="+mn-ea"/>
                        </a:rPr>
                        <a:t>GSE116347（5)</a:t>
                      </a:r>
                      <a:endParaRPr lang="en-US" altLang="zh-CN" sz="400" b="0" i="0" dirty="0">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pPr algn="ctr" fontAlgn="t"/>
                      <a:endParaRPr lang="en-US" altLang="zh-CN" sz="800" b="0" i="0" dirty="0">
                        <a:latin typeface="Arial" panose="020B0604020202090204" pitchFamily="34" charset="0"/>
                        <a:ea typeface="Arial Regular" panose="020B0604020202090204"/>
                        <a:cs typeface="Arial" panose="020B0604020202090204" pitchFamily="34" charset="0"/>
                      </a:endParaRPr>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Bearing Mouse (CT26)tumor tissue</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14</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12</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7</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5</a:t>
                      </a:r>
                    </a:p>
                  </a:txBody>
                  <a:tcPr marL="2860" marR="2860" marT="2860" marB="0"/>
                </a:tc>
                <a:extLst>
                  <a:ext uri="{0D108BD9-81ED-4DB2-BD59-A6C34878D82A}">
                    <a16:rowId xmlns:a16="http://schemas.microsoft.com/office/drawing/2014/main" val="10009"/>
                  </a:ext>
                </a:extLst>
              </a:tr>
              <a:tr h="171450">
                <a:tc>
                  <a:txBody>
                    <a:bodyPr/>
                    <a:lstStyle/>
                    <a:p>
                      <a:pPr>
                        <a:buNone/>
                      </a:pPr>
                      <a:r>
                        <a:rPr lang="en-US" altLang="zh-CN" sz="400" dirty="0">
                          <a:latin typeface="Arial" panose="020B0604020202020204" pitchFamily="34" charset="0"/>
                          <a:ea typeface="Arial Regular" panose="020B0604020202090204"/>
                          <a:cs typeface="Arial" panose="020B0604020202020204" pitchFamily="34" charset="0"/>
                          <a:sym typeface="+mn-ea"/>
                        </a:rPr>
                        <a:t>GSE139372</a:t>
                      </a:r>
                      <a:endParaRPr lang="en-US" altLang="zh-CN" sz="400" b="0" i="0" dirty="0">
                        <a:latin typeface="Arial" panose="020B0604020202020204" pitchFamily="34" charset="0"/>
                        <a:ea typeface="Arial Regular" panose="020B0604020202090204"/>
                        <a:cs typeface="Arial" panose="020B0604020202020204" pitchFamily="34" charset="0"/>
                      </a:endParaRPr>
                    </a:p>
                    <a:p>
                      <a:pPr>
                        <a:buNone/>
                      </a:pPr>
                      <a:endParaRPr lang="en-US" altLang="zh-CN" sz="400" dirty="0">
                        <a:latin typeface="Arial" panose="020B0604020202020204" pitchFamily="34" charset="0"/>
                        <a:ea typeface="Arial Regular" panose="020B0604020202090204"/>
                        <a:cs typeface="Arial" panose="020B0604020202020204" pitchFamily="34" charset="0"/>
                      </a:endParaRPr>
                    </a:p>
                  </a:txBody>
                  <a:tcPr marL="42863" marR="42863" marT="21431" marB="21431"/>
                </a:tc>
                <a:tc vMerge="1">
                  <a:txBody>
                    <a:bodyPr/>
                    <a:lstStyle/>
                    <a:p>
                      <a:pPr algn="ctr" fontAlgn="t"/>
                      <a:endParaRPr lang="en-US" altLang="zh-CN" sz="800" b="0" i="0" dirty="0">
                        <a:latin typeface="Arial" panose="020B0604020202090204" pitchFamily="34" charset="0"/>
                        <a:ea typeface="Arial Regular" panose="020B0604020202090204"/>
                        <a:cs typeface="Arial" panose="020B0604020202090204" pitchFamily="34" charset="0"/>
                      </a:endParaRPr>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Melanoma tumor tissue</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CD4+CD8- CD25+CD27+ Treg vs CD4+CD8- CD25-CD27- Teff</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24</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2</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2</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tc>
                <a:extLst>
                  <a:ext uri="{0D108BD9-81ED-4DB2-BD59-A6C34878D82A}">
                    <a16:rowId xmlns:a16="http://schemas.microsoft.com/office/drawing/2014/main" val="10010"/>
                  </a:ext>
                </a:extLst>
              </a:tr>
              <a:tr h="131447">
                <a:tc>
                  <a:txBody>
                    <a:bodyPr/>
                    <a:lstStyle/>
                    <a:p>
                      <a:pPr algn="ctr" fontAlgn="ctr"/>
                      <a:r>
                        <a:rPr lang="en-US" altLang="zh-CN" sz="400" dirty="0">
                          <a:latin typeface="Arial" panose="020B0604020202020204" pitchFamily="34" charset="0"/>
                          <a:ea typeface="Arial Regular" panose="020B0604020202090204"/>
                          <a:cs typeface="Arial" panose="020B0604020202020204" pitchFamily="34" charset="0"/>
                          <a:sym typeface="+mn-ea"/>
                        </a:rPr>
                        <a:t>GSE179975</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pPr algn="ctr" fontAlgn="t"/>
                      <a:endParaRPr lang="en-US" altLang="zh-CN" sz="800" b="0" i="0" dirty="0">
                        <a:latin typeface="Arial" panose="020B0604020202090204" pitchFamily="34" charset="0"/>
                        <a:ea typeface="Arial Regular" panose="020B0604020202090204"/>
                        <a:cs typeface="Arial" panose="020B0604020202090204" pitchFamily="34" charset="0"/>
                      </a:endParaRPr>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human colorecyal tumor specimen</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CD4+CD8+ Tcells/CD38 LOW vs. CD4+CD8+ Tcells/CD38 HI</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8</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4</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a:t>
                      </a:r>
                    </a:p>
                  </a:txBody>
                  <a:tcPr marL="2860" marR="2860" marT="2860"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3</a:t>
                      </a:r>
                    </a:p>
                  </a:txBody>
                  <a:tcPr marL="2860" marR="2860" marT="2860" marB="0"/>
                </a:tc>
                <a:extLst>
                  <a:ext uri="{0D108BD9-81ED-4DB2-BD59-A6C34878D82A}">
                    <a16:rowId xmlns:a16="http://schemas.microsoft.com/office/drawing/2014/main" val="10011"/>
                  </a:ext>
                </a:extLst>
              </a:tr>
              <a:tr h="94320">
                <a:tc gridSpan="4">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 of unique modulated ICs</a:t>
                      </a:r>
                    </a:p>
                  </a:txBody>
                  <a:tcPr marL="6102" marR="6102" marT="6102"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gridSpan="4">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16 /25</a:t>
                      </a:r>
                    </a:p>
                  </a:txBody>
                  <a:tcPr marL="2860" marR="2860" marT="2860"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extLst>
                  <a:ext uri="{0D108BD9-81ED-4DB2-BD59-A6C34878D82A}">
                    <a16:rowId xmlns:a16="http://schemas.microsoft.com/office/drawing/2014/main" val="2819231533"/>
                  </a:ext>
                </a:extLst>
              </a:tr>
            </a:tbl>
          </a:graphicData>
        </a:graphic>
      </p:graphicFrame>
      <p:sp>
        <p:nvSpPr>
          <p:cNvPr id="8" name="TextBox 7"/>
          <p:cNvSpPr txBox="1"/>
          <p:nvPr/>
        </p:nvSpPr>
        <p:spPr>
          <a:xfrm>
            <a:off x="4552205" y="768383"/>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(A).</a:t>
            </a:r>
          </a:p>
        </p:txBody>
      </p:sp>
      <p:sp>
        <p:nvSpPr>
          <p:cNvPr id="4" name="TextBox 3">
            <a:extLst>
              <a:ext uri="{FF2B5EF4-FFF2-40B4-BE49-F238E27FC236}">
                <a16:creationId xmlns:a16="http://schemas.microsoft.com/office/drawing/2014/main" id="{821D84A7-0229-7793-B008-6D20A641437A}"/>
              </a:ext>
            </a:extLst>
          </p:cNvPr>
          <p:cNvSpPr txBox="1"/>
          <p:nvPr/>
        </p:nvSpPr>
        <p:spPr>
          <a:xfrm>
            <a:off x="4563629" y="2051068"/>
            <a:ext cx="3088181" cy="236731"/>
          </a:xfrm>
          <a:prstGeom prst="rect">
            <a:avLst/>
          </a:prstGeom>
          <a:noFill/>
        </p:spPr>
        <p:txBody>
          <a:bodyPr wrap="square" rtlCol="0">
            <a:spAutoFit/>
          </a:bodyPr>
          <a:lstStyle/>
          <a:p>
            <a:r>
              <a:rPr lang="en-US" sz="469" dirty="0">
                <a:latin typeface="Arial" panose="020B0604020202090204" pitchFamily="34" charset="0"/>
                <a:cs typeface="Arial" panose="020B0604020202090204" pitchFamily="34" charset="0"/>
              </a:rPr>
              <a:t>(B). </a:t>
            </a:r>
            <a:r>
              <a:rPr lang="en-US" sz="469" dirty="0"/>
              <a:t>Screening of 11 GEO datasets revealed differential expression of 25 known inhibitory immune checkpoints in different types of tumors Tregs and T cells.</a:t>
            </a:r>
            <a:endParaRPr lang="en-US" sz="469" dirty="0">
              <a:latin typeface="Arial" panose="020B0604020202090204" pitchFamily="34" charset="0"/>
              <a:cs typeface="Arial" panose="020B0604020202090204" pitchFamily="34" charset="0"/>
            </a:endParaRPr>
          </a:p>
        </p:txBody>
      </p:sp>
      <p:sp>
        <p:nvSpPr>
          <p:cNvPr id="12" name="TextBox 11">
            <a:extLst>
              <a:ext uri="{FF2B5EF4-FFF2-40B4-BE49-F238E27FC236}">
                <a16:creationId xmlns:a16="http://schemas.microsoft.com/office/drawing/2014/main" id="{2B40671C-BDDB-9229-F2BF-77C0D5A99125}"/>
              </a:ext>
            </a:extLst>
          </p:cNvPr>
          <p:cNvSpPr txBox="1"/>
          <p:nvPr/>
        </p:nvSpPr>
        <p:spPr>
          <a:xfrm>
            <a:off x="4540783" y="4138023"/>
            <a:ext cx="3111027" cy="236731"/>
          </a:xfrm>
          <a:prstGeom prst="rect">
            <a:avLst/>
          </a:prstGeom>
          <a:noFill/>
        </p:spPr>
        <p:txBody>
          <a:bodyPr wrap="square" rtlCol="0">
            <a:spAutoFit/>
          </a:bodyPr>
          <a:lstStyle/>
          <a:p>
            <a:pPr algn="just"/>
            <a:r>
              <a:rPr lang="en-US" sz="469" dirty="0">
                <a:latin typeface="Arial" panose="020B0604020202090204" pitchFamily="34" charset="0"/>
                <a:cs typeface="Arial" panose="020B0604020202090204" pitchFamily="34" charset="0"/>
              </a:rPr>
              <a:t>(C). </a:t>
            </a:r>
            <a:r>
              <a:rPr lang="en-US" sz="469" dirty="0"/>
              <a:t>Screening of 11 GEO datasets revealed differential expression of 7 newly identified inhibitory immune checkpoints in different type of tumors.</a:t>
            </a:r>
            <a:endParaRPr lang="en-US" sz="469" dirty="0">
              <a:latin typeface="Arial" panose="020B0604020202090204" pitchFamily="34" charset="0"/>
              <a:cs typeface="Arial" panose="020B0604020202090204" pitchFamily="34" charset="0"/>
            </a:endParaRPr>
          </a:p>
        </p:txBody>
      </p:sp>
      <p:graphicFrame>
        <p:nvGraphicFramePr>
          <p:cNvPr id="2" name="Table 1">
            <a:extLst>
              <a:ext uri="{FF2B5EF4-FFF2-40B4-BE49-F238E27FC236}">
                <a16:creationId xmlns:a16="http://schemas.microsoft.com/office/drawing/2014/main" id="{B595055F-015D-C8B7-8DA2-846A79B27819}"/>
              </a:ext>
            </a:extLst>
          </p:cNvPr>
          <p:cNvGraphicFramePr>
            <a:graphicFrameLocks noGrp="1"/>
          </p:cNvGraphicFramePr>
          <p:nvPr>
            <p:custDataLst>
              <p:tags r:id="rId2"/>
            </p:custDataLst>
          </p:nvPr>
        </p:nvGraphicFramePr>
        <p:xfrm>
          <a:off x="4563629" y="4344453"/>
          <a:ext cx="3033016" cy="1874964"/>
        </p:xfrm>
        <a:graphic>
          <a:graphicData uri="http://schemas.openxmlformats.org/drawingml/2006/table">
            <a:tbl>
              <a:tblPr firstRow="1">
                <a:tableStyleId>{3B4B98B0-60AC-42C2-AFA5-B58CD77FA1E5}</a:tableStyleId>
              </a:tblPr>
              <a:tblGrid>
                <a:gridCol w="441429">
                  <a:extLst>
                    <a:ext uri="{9D8B030D-6E8A-4147-A177-3AD203B41FA5}">
                      <a16:colId xmlns:a16="http://schemas.microsoft.com/office/drawing/2014/main" val="20000"/>
                    </a:ext>
                  </a:extLst>
                </a:gridCol>
                <a:gridCol w="307640">
                  <a:extLst>
                    <a:ext uri="{9D8B030D-6E8A-4147-A177-3AD203B41FA5}">
                      <a16:colId xmlns:a16="http://schemas.microsoft.com/office/drawing/2014/main" val="20001"/>
                    </a:ext>
                  </a:extLst>
                </a:gridCol>
                <a:gridCol w="678867">
                  <a:extLst>
                    <a:ext uri="{9D8B030D-6E8A-4147-A177-3AD203B41FA5}">
                      <a16:colId xmlns:a16="http://schemas.microsoft.com/office/drawing/2014/main" val="20002"/>
                    </a:ext>
                  </a:extLst>
                </a:gridCol>
                <a:gridCol w="906058">
                  <a:extLst>
                    <a:ext uri="{9D8B030D-6E8A-4147-A177-3AD203B41FA5}">
                      <a16:colId xmlns:a16="http://schemas.microsoft.com/office/drawing/2014/main" val="20003"/>
                    </a:ext>
                  </a:extLst>
                </a:gridCol>
                <a:gridCol w="169826">
                  <a:extLst>
                    <a:ext uri="{9D8B030D-6E8A-4147-A177-3AD203B41FA5}">
                      <a16:colId xmlns:a16="http://schemas.microsoft.com/office/drawing/2014/main" val="20004"/>
                    </a:ext>
                  </a:extLst>
                </a:gridCol>
                <a:gridCol w="165116">
                  <a:extLst>
                    <a:ext uri="{9D8B030D-6E8A-4147-A177-3AD203B41FA5}">
                      <a16:colId xmlns:a16="http://schemas.microsoft.com/office/drawing/2014/main" val="20005"/>
                    </a:ext>
                  </a:extLst>
                </a:gridCol>
                <a:gridCol w="188368">
                  <a:extLst>
                    <a:ext uri="{9D8B030D-6E8A-4147-A177-3AD203B41FA5}">
                      <a16:colId xmlns:a16="http://schemas.microsoft.com/office/drawing/2014/main" val="20006"/>
                    </a:ext>
                  </a:extLst>
                </a:gridCol>
                <a:gridCol w="175712">
                  <a:extLst>
                    <a:ext uri="{9D8B030D-6E8A-4147-A177-3AD203B41FA5}">
                      <a16:colId xmlns:a16="http://schemas.microsoft.com/office/drawing/2014/main" val="20007"/>
                    </a:ext>
                  </a:extLst>
                </a:gridCol>
              </a:tblGrid>
              <a:tr h="327570">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chemeClr val="tx1"/>
                          </a:solidFill>
                          <a:latin typeface="Arial" panose="020B0604020202020204" pitchFamily="34" charset="0"/>
                          <a:cs typeface="Arial" panose="020B0604020202020204" pitchFamily="34" charset="0"/>
                        </a:rPr>
                        <a:t>7 Unknown Inhibitory ICs on </a:t>
                      </a:r>
                      <a:r>
                        <a:rPr lang="en-US" altLang="zh-CN" sz="400" b="0" dirty="0">
                          <a:solidFill>
                            <a:schemeClr val="tx1"/>
                          </a:solidFill>
                          <a:latin typeface="Arial" panose="020B0604020202020204" pitchFamily="34" charset="0"/>
                          <a:cs typeface="Arial" panose="020B0604020202020204" pitchFamily="34" charset="0"/>
                          <a:sym typeface="+mn-ea"/>
                        </a:rPr>
                        <a:t>TUMOR</a:t>
                      </a:r>
                      <a:endParaRPr lang="en-US" altLang="zh-CN" sz="400" b="0" dirty="0">
                        <a:solidFill>
                          <a:schemeClr val="tx1"/>
                        </a:solidFill>
                        <a:latin typeface="Arial" panose="020B0604020202020204" pitchFamily="34" charset="0"/>
                        <a:cs typeface="Arial" panose="020B0604020202020204" pitchFamily="34" charset="0"/>
                      </a:endParaRPr>
                    </a:p>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chemeClr val="tx1"/>
                          </a:solidFill>
                          <a:latin typeface="Arial" panose="020B0604020202020204" pitchFamily="34" charset="0"/>
                          <a:cs typeface="Arial" panose="020B0604020202020204" pitchFamily="34" charset="0"/>
                        </a:rPr>
                        <a:t>T </a:t>
                      </a:r>
                      <a:endParaRPr lang="en-US" altLang="zh-CN" sz="400" dirty="0">
                        <a:solidFill>
                          <a:srgbClr val="FF0000"/>
                        </a:solidFill>
                        <a:latin typeface="Arial" panose="020B0604020202020204" pitchFamily="34" charset="0"/>
                        <a:cs typeface="Arial" panose="020B0604020202020204" pitchFamily="34" charset="0"/>
                      </a:endParaRPr>
                    </a:p>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dirty="0">
                          <a:solidFill>
                            <a:schemeClr val="tx1"/>
                          </a:solidFill>
                          <a:latin typeface="Arial" panose="020B0604020202020204" pitchFamily="34" charset="0"/>
                          <a:cs typeface="Arial" panose="020B0604020202020204" pitchFamily="34" charset="0"/>
                        </a:rPr>
                        <a:t>cells</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i="0" dirty="0">
                          <a:solidFill>
                            <a:schemeClr val="tx1"/>
                          </a:solidFill>
                          <a:latin typeface="Arial" panose="020B0604020202020204" pitchFamily="34" charset="0"/>
                          <a:ea typeface="Arial Regular" panose="020B0604020202090204"/>
                          <a:cs typeface="Arial" panose="020B0604020202020204" pitchFamily="34" charset="0"/>
                        </a:rPr>
                        <a:t>Features</a:t>
                      </a: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Source Name</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Experimental Conditions/ Group Comparison</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Undetected</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P&lt;=0.05</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(#)Upregulation </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20204" pitchFamily="34" charset="0"/>
                          <a:cs typeface="Arial" panose="020B0604020202020204" pitchFamily="34" charset="0"/>
                        </a:rPr>
                        <a:t>(#)Downregulation</a:t>
                      </a:r>
                      <a:endParaRPr lang="en-US" altLang="zh-CN" sz="400" b="0" i="0" dirty="0">
                        <a:solidFill>
                          <a:schemeClr val="tx1"/>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extLst>
                  <a:ext uri="{0D108BD9-81ED-4DB2-BD59-A6C34878D82A}">
                    <a16:rowId xmlns:a16="http://schemas.microsoft.com/office/drawing/2014/main" val="10000"/>
                  </a:ext>
                </a:extLst>
              </a:tr>
              <a:tr h="131447">
                <a:tc>
                  <a:txBody>
                    <a:bodyPr/>
                    <a:lstStyle/>
                    <a:p>
                      <a:pPr algn="ctr" fontAlgn="ctr"/>
                      <a:r>
                        <a:rPr lang="en-US" altLang="zh-CN" sz="400" dirty="0">
                          <a:latin typeface="Arial" panose="020B0604020202020204" pitchFamily="34" charset="0"/>
                          <a:ea typeface="Arial Regular" panose="020B0604020202090204"/>
                          <a:cs typeface="Arial" panose="020B0604020202020204" pitchFamily="34" charset="0"/>
                          <a:sym typeface="+mn-ea"/>
                        </a:rPr>
                        <a:t>GSE120280</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rowSpan="11">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T cells</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Lung Tumor(TC-1) Bearing Mouse tumor tissue</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6</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6</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1"/>
                  </a:ext>
                </a:extLst>
              </a:tr>
              <a:tr h="131447">
                <a:tc>
                  <a:txBody>
                    <a:bodyPr/>
                    <a:lstStyle/>
                    <a:p>
                      <a:pPr algn="ctr" fontAlgn="ctr"/>
                      <a:r>
                        <a:rPr lang="en-US" altLang="zh-CN" sz="400" dirty="0">
                          <a:latin typeface="Arial" panose="020B0604020202020204" pitchFamily="34" charset="0"/>
                          <a:ea typeface="Arial Regular" panose="020B0604020202090204"/>
                          <a:cs typeface="Arial" panose="020B0604020202020204" pitchFamily="34" charset="0"/>
                          <a:sym typeface="+mn-ea"/>
                        </a:rPr>
                        <a:t>GSE120280 (1)</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Lung Tumor(TC-1) Bearing Mouse tumor spleen</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7</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7</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2"/>
                  </a:ext>
                </a:extLst>
              </a:tr>
              <a:tr h="131447">
                <a:tc>
                  <a:txBody>
                    <a:bodyPr/>
                    <a:lstStyle/>
                    <a:p>
                      <a:pPr algn="ctr" fontAlgn="ctr"/>
                      <a:r>
                        <a:rPr lang="en-US" altLang="zh-CN" sz="400" dirty="0">
                          <a:latin typeface="Arial" panose="020B0604020202020204" pitchFamily="34" charset="0"/>
                          <a:cs typeface="Arial" panose="020B0604020202020204" pitchFamily="34" charset="0"/>
                          <a:sym typeface="+mn-ea"/>
                        </a:rPr>
                        <a:t>GSE89225</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Breast Cancer tumor tissue</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6</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3"/>
                  </a:ext>
                </a:extLst>
              </a:tr>
              <a:tr h="131447">
                <a:tc>
                  <a:txBody>
                    <a:bodyPr/>
                    <a:lstStyle/>
                    <a:p>
                      <a:pPr algn="ctr" fontAlgn="ctr"/>
                      <a:r>
                        <a:rPr lang="en-US" altLang="zh-CN" sz="400" dirty="0">
                          <a:latin typeface="Arial" panose="020B0604020202020204" pitchFamily="34" charset="0"/>
                          <a:cs typeface="Arial" panose="020B0604020202020204" pitchFamily="34" charset="0"/>
                          <a:sym typeface="+mn-ea"/>
                        </a:rPr>
                        <a:t>GSE</a:t>
                      </a:r>
                      <a:r>
                        <a:rPr lang="en-US" altLang="zh-CN" sz="400" dirty="0">
                          <a:latin typeface="Arial" panose="020B0604020202020204" pitchFamily="34" charset="0"/>
                          <a:ea typeface="Arial Regular" panose="020B0604020202090204"/>
                          <a:cs typeface="Arial" panose="020B0604020202020204" pitchFamily="34" charset="0"/>
                          <a:sym typeface="+mn-ea"/>
                        </a:rPr>
                        <a:t>116347</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Bearing Mouse (B16) tumor spleen</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3</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4</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4</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4"/>
                  </a:ext>
                </a:extLst>
              </a:tr>
              <a:tr h="131447">
                <a:tc>
                  <a:txBody>
                    <a:bodyPr/>
                    <a:lstStyle/>
                    <a:p>
                      <a:pPr algn="ctr" fontAlgn="ctr"/>
                      <a:r>
                        <a:rPr lang="en-US" altLang="zh-CN" sz="400" dirty="0">
                          <a:latin typeface="Arial" panose="020B0604020202020204" pitchFamily="34" charset="0"/>
                          <a:cs typeface="Arial" panose="020B0604020202020204" pitchFamily="34" charset="0"/>
                          <a:sym typeface="+mn-ea"/>
                        </a:rPr>
                        <a:t>GSE</a:t>
                      </a:r>
                      <a:r>
                        <a:rPr lang="en-US" altLang="zh-CN" sz="400" dirty="0">
                          <a:latin typeface="Arial" panose="020B0604020202020204" pitchFamily="34" charset="0"/>
                          <a:ea typeface="Arial Regular" panose="020B0604020202090204"/>
                          <a:cs typeface="Arial" panose="020B0604020202020204" pitchFamily="34" charset="0"/>
                          <a:sym typeface="+mn-ea"/>
                        </a:rPr>
                        <a:t>116347</a:t>
                      </a:r>
                      <a:r>
                        <a:rPr lang="zh-CN" altLang="en-US" sz="400" dirty="0">
                          <a:latin typeface="Arial" panose="020B0604020202020204" pitchFamily="34" charset="0"/>
                          <a:ea typeface="Arial Regular" panose="020B0604020202090204"/>
                          <a:cs typeface="Arial" panose="020B0604020202020204" pitchFamily="34" charset="0"/>
                          <a:sym typeface="+mn-ea"/>
                        </a:rPr>
                        <a:t>（</a:t>
                      </a:r>
                      <a:r>
                        <a:rPr lang="en-US" altLang="zh-CN" sz="400" dirty="0">
                          <a:latin typeface="Arial" panose="020B0604020202020204" pitchFamily="34" charset="0"/>
                          <a:ea typeface="Arial Regular" panose="020B0604020202090204"/>
                          <a:cs typeface="Arial" panose="020B0604020202020204" pitchFamily="34" charset="0"/>
                          <a:sym typeface="+mn-ea"/>
                        </a:rPr>
                        <a:t>1</a:t>
                      </a:r>
                      <a:r>
                        <a:rPr lang="zh-CN" altLang="en-US" sz="400" dirty="0">
                          <a:latin typeface="Arial" panose="020B0604020202020204" pitchFamily="34" charset="0"/>
                          <a:ea typeface="Arial Regular" panose="020B0604020202090204"/>
                          <a:cs typeface="Arial" panose="020B0604020202020204" pitchFamily="34" charset="0"/>
                          <a:sym typeface="+mn-ea"/>
                        </a:rPr>
                        <a:t>）</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Bearing Mouse (B16) tumor tissue</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6</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6</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5"/>
                  </a:ext>
                </a:extLst>
              </a:tr>
              <a:tr h="131447">
                <a:tc>
                  <a:txBody>
                    <a:bodyPr/>
                    <a:lstStyle/>
                    <a:p>
                      <a:pPr algn="ctr" fontAlgn="ctr"/>
                      <a:r>
                        <a:rPr lang="en-US" altLang="zh-CN" sz="400" dirty="0">
                          <a:latin typeface="Arial" panose="020B0604020202020204" pitchFamily="34" charset="0"/>
                          <a:cs typeface="Arial" panose="020B0604020202020204" pitchFamily="34" charset="0"/>
                          <a:sym typeface="+mn-ea"/>
                        </a:rPr>
                        <a:t>GSE</a:t>
                      </a:r>
                      <a:r>
                        <a:rPr lang="en-US" altLang="zh-CN" sz="400" dirty="0">
                          <a:latin typeface="Arial" panose="020B0604020202020204" pitchFamily="34" charset="0"/>
                          <a:ea typeface="Arial Regular" panose="020B0604020202090204"/>
                          <a:cs typeface="Arial" panose="020B0604020202020204" pitchFamily="34" charset="0"/>
                          <a:sym typeface="+mn-ea"/>
                        </a:rPr>
                        <a:t>116347</a:t>
                      </a:r>
                      <a:r>
                        <a:rPr lang="zh-CN" altLang="en-US" sz="400" dirty="0">
                          <a:latin typeface="Arial" panose="020B0604020202020204" pitchFamily="34" charset="0"/>
                          <a:ea typeface="Arial Regular" panose="020B0604020202090204"/>
                          <a:cs typeface="Arial" panose="020B0604020202020204" pitchFamily="34" charset="0"/>
                          <a:sym typeface="+mn-ea"/>
                        </a:rPr>
                        <a:t>（</a:t>
                      </a:r>
                      <a:r>
                        <a:rPr lang="en-US" altLang="zh-CN" sz="400" dirty="0">
                          <a:latin typeface="Arial" panose="020B0604020202020204" pitchFamily="34" charset="0"/>
                          <a:ea typeface="Arial Regular" panose="020B0604020202090204"/>
                          <a:cs typeface="Arial" panose="020B0604020202020204" pitchFamily="34" charset="0"/>
                          <a:sym typeface="+mn-ea"/>
                        </a:rPr>
                        <a:t>2</a:t>
                      </a:r>
                      <a:r>
                        <a:rPr lang="zh-CN" altLang="en-US" sz="400" dirty="0">
                          <a:latin typeface="Arial" panose="020B0604020202020204" pitchFamily="34" charset="0"/>
                          <a:ea typeface="Arial Regular" panose="020B0604020202090204"/>
                          <a:cs typeface="Arial" panose="020B0604020202020204" pitchFamily="34" charset="0"/>
                          <a:sym typeface="+mn-ea"/>
                        </a:rPr>
                        <a:t>）</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Bearing Mouse (MC38)tumor spleen</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3</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4</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4</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6"/>
                  </a:ext>
                </a:extLst>
              </a:tr>
              <a:tr h="131447">
                <a:tc>
                  <a:txBody>
                    <a:bodyPr/>
                    <a:lstStyle/>
                    <a:p>
                      <a:pPr algn="ctr" fontAlgn="ctr"/>
                      <a:r>
                        <a:rPr lang="en-US" altLang="zh-CN" sz="400" dirty="0">
                          <a:latin typeface="Arial" panose="020B0604020202020204" pitchFamily="34" charset="0"/>
                          <a:cs typeface="Arial" panose="020B0604020202020204" pitchFamily="34" charset="0"/>
                          <a:sym typeface="+mn-ea"/>
                        </a:rPr>
                        <a:t>GSE</a:t>
                      </a:r>
                      <a:r>
                        <a:rPr lang="en-US" altLang="zh-CN" sz="400" dirty="0">
                          <a:latin typeface="Arial" panose="020B0604020202020204" pitchFamily="34" charset="0"/>
                          <a:ea typeface="Arial Regular" panose="020B0604020202090204"/>
                          <a:cs typeface="Arial" panose="020B0604020202020204" pitchFamily="34" charset="0"/>
                          <a:sym typeface="+mn-ea"/>
                        </a:rPr>
                        <a:t>116347</a:t>
                      </a:r>
                      <a:r>
                        <a:rPr lang="zh-CN" altLang="en-US" sz="400" dirty="0">
                          <a:latin typeface="Arial" panose="020B0604020202020204" pitchFamily="34" charset="0"/>
                          <a:ea typeface="Arial Regular" panose="020B0604020202090204"/>
                          <a:cs typeface="Arial" panose="020B0604020202020204" pitchFamily="34" charset="0"/>
                          <a:sym typeface="+mn-ea"/>
                        </a:rPr>
                        <a:t>（</a:t>
                      </a:r>
                      <a:r>
                        <a:rPr lang="en-US" altLang="zh-CN" sz="400" dirty="0">
                          <a:latin typeface="Arial" panose="020B0604020202020204" pitchFamily="34" charset="0"/>
                          <a:ea typeface="Arial Regular" panose="020B0604020202090204"/>
                          <a:cs typeface="Arial" panose="020B0604020202020204" pitchFamily="34" charset="0"/>
                          <a:sym typeface="+mn-ea"/>
                        </a:rPr>
                        <a:t>3</a:t>
                      </a:r>
                      <a:r>
                        <a:rPr lang="zh-CN" altLang="en-US" sz="400" dirty="0">
                          <a:latin typeface="Arial" panose="020B0604020202020204" pitchFamily="34" charset="0"/>
                          <a:ea typeface="Arial Regular" panose="020B0604020202090204"/>
                          <a:cs typeface="Arial" panose="020B0604020202020204" pitchFamily="34" charset="0"/>
                          <a:sym typeface="+mn-ea"/>
                        </a:rPr>
                        <a:t>）</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Bearing Mouse (MC38)tumor tissue</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3</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4</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4</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7"/>
                  </a:ext>
                </a:extLst>
              </a:tr>
              <a:tr h="131447">
                <a:tc>
                  <a:txBody>
                    <a:bodyPr/>
                    <a:lstStyle/>
                    <a:p>
                      <a:pPr algn="ctr" fontAlgn="ctr"/>
                      <a:r>
                        <a:rPr lang="en-US" altLang="zh-CN" sz="400" dirty="0">
                          <a:latin typeface="Arial" panose="020B0604020202020204" pitchFamily="34" charset="0"/>
                          <a:cs typeface="Arial" panose="020B0604020202020204" pitchFamily="34" charset="0"/>
                          <a:sym typeface="+mn-ea"/>
                        </a:rPr>
                        <a:t>GSE</a:t>
                      </a:r>
                      <a:r>
                        <a:rPr lang="en-US" altLang="zh-CN" sz="400" dirty="0">
                          <a:latin typeface="Arial" panose="020B0604020202020204" pitchFamily="34" charset="0"/>
                          <a:ea typeface="Arial Regular" panose="020B0604020202090204"/>
                          <a:cs typeface="Arial" panose="020B0604020202020204" pitchFamily="34" charset="0"/>
                          <a:sym typeface="+mn-ea"/>
                        </a:rPr>
                        <a:t>116347</a:t>
                      </a:r>
                      <a:r>
                        <a:rPr lang="zh-CN" altLang="en-US" sz="400" dirty="0">
                          <a:latin typeface="Arial" panose="020B0604020202020204" pitchFamily="34" charset="0"/>
                          <a:ea typeface="Arial Regular" panose="020B0604020202090204"/>
                          <a:cs typeface="Arial" panose="020B0604020202020204" pitchFamily="34" charset="0"/>
                          <a:sym typeface="+mn-ea"/>
                        </a:rPr>
                        <a:t>（</a:t>
                      </a:r>
                      <a:r>
                        <a:rPr lang="en-US" altLang="zh-CN" sz="400" dirty="0">
                          <a:latin typeface="Arial" panose="020B0604020202020204" pitchFamily="34" charset="0"/>
                          <a:ea typeface="Arial Regular" panose="020B0604020202090204"/>
                          <a:cs typeface="Arial" panose="020B0604020202020204" pitchFamily="34" charset="0"/>
                          <a:sym typeface="+mn-ea"/>
                        </a:rPr>
                        <a:t>4)</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sym typeface="+mn-ea"/>
                      </a:endParaRP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Bearing Mouse (CT26)tumor spleen</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4</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8"/>
                  </a:ext>
                </a:extLst>
              </a:tr>
              <a:tr h="131447">
                <a:tc>
                  <a:txBody>
                    <a:bodyPr/>
                    <a:lstStyle/>
                    <a:p>
                      <a:pPr algn="ctr" fontAlgn="ctr">
                        <a:buNone/>
                      </a:pPr>
                      <a:r>
                        <a:rPr lang="en-US" altLang="zh-CN" sz="400" dirty="0">
                          <a:latin typeface="Arial" panose="020B0604020202020204" pitchFamily="34" charset="0"/>
                          <a:ea typeface="Arial Regular" panose="020B0604020202090204"/>
                          <a:cs typeface="Arial" panose="020B0604020202020204" pitchFamily="34" charset="0"/>
                          <a:sym typeface="+mn-ea"/>
                        </a:rPr>
                        <a:t>GSE116347（5)</a:t>
                      </a:r>
                      <a:endParaRPr lang="en-US" altLang="zh-CN" sz="400" b="0" i="0" dirty="0">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Tumor Bearing Mouse (CT26)tumor tissue</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CD4+Foxp3+ Treg vs CD4+Foxp3- Tconv</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7</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extLst>
                  <a:ext uri="{0D108BD9-81ED-4DB2-BD59-A6C34878D82A}">
                    <a16:rowId xmlns:a16="http://schemas.microsoft.com/office/drawing/2014/main" val="10009"/>
                  </a:ext>
                </a:extLst>
              </a:tr>
              <a:tr h="131447">
                <a:tc>
                  <a:txBody>
                    <a:bodyPr/>
                    <a:lstStyle/>
                    <a:p>
                      <a:pPr algn="ctr">
                        <a:buNone/>
                      </a:pPr>
                      <a:r>
                        <a:rPr lang="en-US" altLang="zh-CN" sz="400" dirty="0">
                          <a:latin typeface="Arial" panose="020B0604020202020204" pitchFamily="34" charset="0"/>
                          <a:ea typeface="Arial Regular" panose="020B0604020202090204"/>
                          <a:cs typeface="Arial" panose="020B0604020202020204" pitchFamily="34" charset="0"/>
                          <a:sym typeface="+mn-ea"/>
                        </a:rPr>
                        <a:t>GSE139372</a:t>
                      </a:r>
                      <a:endParaRPr lang="en-US" altLang="zh-CN" sz="400" dirty="0">
                        <a:latin typeface="Arial" panose="020B0604020202020204" pitchFamily="34" charset="0"/>
                        <a:ea typeface="Arial Regular" panose="020B0604020202090204"/>
                        <a:cs typeface="Arial" panose="020B0604020202020204" pitchFamily="34" charset="0"/>
                      </a:endParaRPr>
                    </a:p>
                  </a:txBody>
                  <a:tcPr marL="42863" marR="42863" marT="21431" marB="21431" anchor="ctr"/>
                </a:tc>
                <a:tc vMerge="1">
                  <a:txBody>
                    <a:bodyPr/>
                    <a:lstStyle/>
                    <a:p>
                      <a:endParaRPr lang="en-US"/>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Melanoma tumor tissue</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CD4+CD8- CD25+CD27+ Treg vs CD4+CD8- CD25-CD27- Teff</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5</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2</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a:t>
                      </a:r>
                    </a:p>
                  </a:txBody>
                  <a:tcPr marL="2860" marR="2860" marT="2860" marB="0" anchor="ctr"/>
                </a:tc>
                <a:extLst>
                  <a:ext uri="{0D108BD9-81ED-4DB2-BD59-A6C34878D82A}">
                    <a16:rowId xmlns:a16="http://schemas.microsoft.com/office/drawing/2014/main" val="10010"/>
                  </a:ext>
                </a:extLst>
              </a:tr>
              <a:tr h="131447">
                <a:tc>
                  <a:txBody>
                    <a:bodyPr/>
                    <a:lstStyle/>
                    <a:p>
                      <a:pPr algn="ctr" fontAlgn="ctr"/>
                      <a:r>
                        <a:rPr lang="en-US" altLang="zh-CN" sz="400" dirty="0">
                          <a:latin typeface="Arial" panose="020B0604020202020204" pitchFamily="34" charset="0"/>
                          <a:ea typeface="Arial Regular" panose="020B0604020202090204"/>
                          <a:cs typeface="Arial" panose="020B0604020202020204" pitchFamily="34" charset="0"/>
                          <a:sym typeface="+mn-ea"/>
                        </a:rPr>
                        <a:t>GSE179975</a:t>
                      </a:r>
                      <a:endParaRPr lang="en-US" altLang="zh-CN" sz="400" b="0" i="0" dirty="0">
                        <a:solidFill>
                          <a:srgbClr val="000000"/>
                        </a:solidFill>
                        <a:latin typeface="Arial" panose="020B0604020202020204" pitchFamily="34" charset="0"/>
                        <a:ea typeface="Arial Regular" panose="020B0604020202090204"/>
                        <a:cs typeface="Arial" panose="020B0604020202020204" pitchFamily="34" charset="0"/>
                      </a:endParaRP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human colorecyal tumor specimen</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CD4+CD8+ Tcells/CD38 LOW vs. CD4+CD8+ Tcells/CD38 HI</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0</a:t>
                      </a:r>
                    </a:p>
                  </a:txBody>
                  <a:tcPr marL="2860" marR="2860" marT="2860" marB="0" anchor="ctr"/>
                </a:tc>
                <a:tc>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a:t>
                      </a:r>
                    </a:p>
                  </a:txBody>
                  <a:tcPr marL="2860" marR="2860" marT="2860" marB="0" anchor="ctr"/>
                </a:tc>
                <a:extLst>
                  <a:ext uri="{0D108BD9-81ED-4DB2-BD59-A6C34878D82A}">
                    <a16:rowId xmlns:a16="http://schemas.microsoft.com/office/drawing/2014/main" val="10011"/>
                  </a:ext>
                </a:extLst>
              </a:tr>
              <a:tr h="101473">
                <a:tc gridSpan="4">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 of unique modulated ICs</a:t>
                      </a:r>
                    </a:p>
                  </a:txBody>
                  <a:tcPr marL="6102" marR="6102" marT="6102"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gridSpan="4">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7 /7</a:t>
                      </a:r>
                    </a:p>
                  </a:txBody>
                  <a:tcPr marL="2860" marR="2860" marT="2860"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extLst>
                  <a:ext uri="{0D108BD9-81ED-4DB2-BD59-A6C34878D82A}">
                    <a16:rowId xmlns:a16="http://schemas.microsoft.com/office/drawing/2014/main" val="1229117189"/>
                  </a:ext>
                </a:extLst>
              </a:tr>
            </a:tbl>
          </a:graphicData>
        </a:graphic>
      </p:graphicFrame>
      <p:sp>
        <p:nvSpPr>
          <p:cNvPr id="6" name="TextBox 5">
            <a:extLst>
              <a:ext uri="{FF2B5EF4-FFF2-40B4-BE49-F238E27FC236}">
                <a16:creationId xmlns:a16="http://schemas.microsoft.com/office/drawing/2014/main" id="{750D2179-8370-5DD1-25FE-FD16686A1508}"/>
              </a:ext>
            </a:extLst>
          </p:cNvPr>
          <p:cNvSpPr txBox="1"/>
          <p:nvPr/>
        </p:nvSpPr>
        <p:spPr>
          <a:xfrm>
            <a:off x="4523894" y="114715"/>
            <a:ext cx="3088181" cy="611962"/>
          </a:xfrm>
          <a:prstGeom prst="rect">
            <a:avLst/>
          </a:prstGeom>
          <a:noFill/>
        </p:spPr>
        <p:txBody>
          <a:bodyPr wrap="square" rtlCol="0">
            <a:spAutoFit/>
          </a:bodyPr>
          <a:lstStyle/>
          <a:p>
            <a:pPr algn="just"/>
            <a:r>
              <a:rPr lang="en-US" sz="422" b="1" dirty="0" err="1">
                <a:latin typeface="Arial" panose="020B0604020202090204" pitchFamily="34" charset="0"/>
                <a:cs typeface="Arial" panose="020B0604020202090204" pitchFamily="34" charset="0"/>
              </a:rPr>
              <a:t>SFigure</a:t>
            </a:r>
            <a:r>
              <a:rPr lang="en-US" sz="422" b="1" dirty="0">
                <a:latin typeface="Arial" panose="020B0604020202090204" pitchFamily="34" charset="0"/>
                <a:cs typeface="Arial" panose="020B0604020202090204" pitchFamily="34" charset="0"/>
              </a:rPr>
              <a:t> 8. Distinct Expression Patterns of Known and Newly Identified Inhibitory Immune Checkpoints in Tumor T Cells Based on GEO Datasets. </a:t>
            </a:r>
            <a:r>
              <a:rPr lang="en-US" sz="422" dirty="0">
                <a:latin typeface="Arial" panose="020B0604020202090204" pitchFamily="34" charset="0"/>
                <a:cs typeface="Arial" panose="020B0604020202090204" pitchFamily="34" charset="0"/>
              </a:rPr>
              <a:t>(A) Systematic analysis of multiple GEO datasets revealed correlations between 25 well-established and 7 newly identified inhibitory ICs in tumor T cells. (B) Summary table of the 25 known inhibitory ICs, including the number of significantly (p &lt; 0.05) upregulated or downregulated genes in each GEO dataset. Detailed expression profiles of the 25 known inhibitory immune checkpoints across the GEO datasets summarized in </a:t>
            </a:r>
            <a:r>
              <a:rPr lang="en-US" sz="422" dirty="0" err="1">
                <a:latin typeface="Arial" panose="020B0604020202090204" pitchFamily="34" charset="0"/>
                <a:cs typeface="Arial" panose="020B0604020202090204" pitchFamily="34" charset="0"/>
              </a:rPr>
              <a:t>SFigure</a:t>
            </a:r>
            <a:r>
              <a:rPr lang="en-US" sz="422" dirty="0">
                <a:latin typeface="Arial" panose="020B0604020202090204" pitchFamily="34" charset="0"/>
                <a:cs typeface="Arial" panose="020B0604020202090204" pitchFamily="34" charset="0"/>
              </a:rPr>
              <a:t> 3A. (C) Summary table of the 7 newly identified inhibitory ICs, including the number of significantly (p &lt; 0.05) upregulated or downregulated genes in each GEO dataset. Detailed expression profiles of the 7 newly identified inhibitory immune checkpoints across the GEO datasets summarized in </a:t>
            </a:r>
            <a:r>
              <a:rPr lang="en-US" sz="422" dirty="0" err="1">
                <a:latin typeface="Arial" panose="020B0604020202090204" pitchFamily="34" charset="0"/>
                <a:cs typeface="Arial" panose="020B0604020202090204" pitchFamily="34" charset="0"/>
              </a:rPr>
              <a:t>SFigure</a:t>
            </a:r>
            <a:r>
              <a:rPr lang="en-US" sz="422" dirty="0">
                <a:latin typeface="Arial" panose="020B0604020202090204" pitchFamily="34" charset="0"/>
                <a:cs typeface="Arial" panose="020B0604020202090204" pitchFamily="34" charset="0"/>
              </a:rPr>
              <a:t> 3B.</a:t>
            </a:r>
          </a:p>
        </p:txBody>
      </p:sp>
      <p:pic>
        <p:nvPicPr>
          <p:cNvPr id="10" name="Picture 9">
            <a:extLst>
              <a:ext uri="{FF2B5EF4-FFF2-40B4-BE49-F238E27FC236}">
                <a16:creationId xmlns:a16="http://schemas.microsoft.com/office/drawing/2014/main" id="{B05DB390-DAC3-1B0C-9896-5EF4E147F650}"/>
              </a:ext>
            </a:extLst>
          </p:cNvPr>
          <p:cNvPicPr>
            <a:picLocks noChangeAspect="1"/>
          </p:cNvPicPr>
          <p:nvPr/>
        </p:nvPicPr>
        <p:blipFill>
          <a:blip r:embed="rId4"/>
          <a:stretch>
            <a:fillRect/>
          </a:stretch>
        </p:blipFill>
        <p:spPr>
          <a:xfrm>
            <a:off x="4595356" y="860308"/>
            <a:ext cx="1471091" cy="1191983"/>
          </a:xfrm>
          <a:prstGeom prst="rect">
            <a:avLst/>
          </a:prstGeom>
        </p:spPr>
      </p:pic>
      <p:pic>
        <p:nvPicPr>
          <p:cNvPr id="13" name="Picture 12">
            <a:extLst>
              <a:ext uri="{FF2B5EF4-FFF2-40B4-BE49-F238E27FC236}">
                <a16:creationId xmlns:a16="http://schemas.microsoft.com/office/drawing/2014/main" id="{FD7FEC2D-3760-BFAE-B4E9-D49044D275FB}"/>
              </a:ext>
            </a:extLst>
          </p:cNvPr>
          <p:cNvPicPr>
            <a:picLocks noChangeAspect="1"/>
          </p:cNvPicPr>
          <p:nvPr/>
        </p:nvPicPr>
        <p:blipFill>
          <a:blip r:embed="rId5"/>
          <a:stretch>
            <a:fillRect/>
          </a:stretch>
        </p:blipFill>
        <p:spPr>
          <a:xfrm>
            <a:off x="6093827" y="795897"/>
            <a:ext cx="1502817" cy="126565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4571214" y="2446895"/>
          <a:ext cx="3049571" cy="1835329"/>
        </p:xfrm>
        <a:graphic>
          <a:graphicData uri="http://schemas.openxmlformats.org/drawingml/2006/table">
            <a:tbl>
              <a:tblPr firstRow="1">
                <a:tableStyleId>{3B4B98B0-60AC-42C2-AFA5-B58CD77FA1E5}</a:tableStyleId>
              </a:tblPr>
              <a:tblGrid>
                <a:gridCol w="415467">
                  <a:extLst>
                    <a:ext uri="{9D8B030D-6E8A-4147-A177-3AD203B41FA5}">
                      <a16:colId xmlns:a16="http://schemas.microsoft.com/office/drawing/2014/main" val="20000"/>
                    </a:ext>
                  </a:extLst>
                </a:gridCol>
                <a:gridCol w="426216">
                  <a:extLst>
                    <a:ext uri="{9D8B030D-6E8A-4147-A177-3AD203B41FA5}">
                      <a16:colId xmlns:a16="http://schemas.microsoft.com/office/drawing/2014/main" val="1426647888"/>
                    </a:ext>
                  </a:extLst>
                </a:gridCol>
                <a:gridCol w="643580">
                  <a:extLst>
                    <a:ext uri="{9D8B030D-6E8A-4147-A177-3AD203B41FA5}">
                      <a16:colId xmlns:a16="http://schemas.microsoft.com/office/drawing/2014/main" val="20001"/>
                    </a:ext>
                  </a:extLst>
                </a:gridCol>
                <a:gridCol w="895176">
                  <a:extLst>
                    <a:ext uri="{9D8B030D-6E8A-4147-A177-3AD203B41FA5}">
                      <a16:colId xmlns:a16="http://schemas.microsoft.com/office/drawing/2014/main" val="20002"/>
                    </a:ext>
                  </a:extLst>
                </a:gridCol>
                <a:gridCol w="162750">
                  <a:extLst>
                    <a:ext uri="{9D8B030D-6E8A-4147-A177-3AD203B41FA5}">
                      <a16:colId xmlns:a16="http://schemas.microsoft.com/office/drawing/2014/main" val="20003"/>
                    </a:ext>
                  </a:extLst>
                </a:gridCol>
                <a:gridCol w="158166">
                  <a:extLst>
                    <a:ext uri="{9D8B030D-6E8A-4147-A177-3AD203B41FA5}">
                      <a16:colId xmlns:a16="http://schemas.microsoft.com/office/drawing/2014/main" val="20004"/>
                    </a:ext>
                  </a:extLst>
                </a:gridCol>
                <a:gridCol w="180255">
                  <a:extLst>
                    <a:ext uri="{9D8B030D-6E8A-4147-A177-3AD203B41FA5}">
                      <a16:colId xmlns:a16="http://schemas.microsoft.com/office/drawing/2014/main" val="20005"/>
                    </a:ext>
                  </a:extLst>
                </a:gridCol>
                <a:gridCol w="167960">
                  <a:extLst>
                    <a:ext uri="{9D8B030D-6E8A-4147-A177-3AD203B41FA5}">
                      <a16:colId xmlns:a16="http://schemas.microsoft.com/office/drawing/2014/main" val="20006"/>
                    </a:ext>
                  </a:extLst>
                </a:gridCol>
              </a:tblGrid>
              <a:tr h="263277">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GEO for 25 Known Immune checkpoints</a:t>
                      </a: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Features</a:t>
                      </a: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Source Name</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Experimental Conditions/ Group Comparison</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Undetected</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P&lt;=0.05</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(#)Upregulation </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(#)Downregulation</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0"/>
                  </a:ext>
                </a:extLst>
              </a:tr>
              <a:tr h="143222">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GSE197587</a:t>
                      </a:r>
                    </a:p>
                  </a:txBody>
                  <a:tcPr marL="6102" marR="6102" marT="6102" marB="0" anchor="ctr"/>
                </a:tc>
                <a:tc rowSpan="11">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NrF2 knockout Cell Lines</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WT embryonic homogenized lung tissue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vs. Nrf2+/+(WT)</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extLst>
                  <a:ext uri="{0D108BD9-81ED-4DB2-BD59-A6C34878D82A}">
                    <a16:rowId xmlns:a16="http://schemas.microsoft.com/office/drawing/2014/main" val="10001"/>
                  </a:ext>
                </a:extLst>
              </a:tr>
              <a:tr h="143222">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GSE197587(1)</a:t>
                      </a:r>
                    </a:p>
                  </a:txBody>
                  <a:tcPr marL="6102" marR="6102" marT="6102" marB="0" anchor="ctr"/>
                </a:tc>
                <a:tc vMerge="1">
                  <a:txBody>
                    <a:bodyPr/>
                    <a:lstStyle/>
                    <a:p>
                      <a:pPr algn="ctr" fontAlgn="t"/>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1" marR="6101" marT="6101"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Mouse WT neonate homogenized lung tissue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vs. Nrf2+/+(WT)</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extLst>
                  <a:ext uri="{0D108BD9-81ED-4DB2-BD59-A6C34878D82A}">
                    <a16:rowId xmlns:a16="http://schemas.microsoft.com/office/drawing/2014/main" val="10002"/>
                  </a:ext>
                </a:extLst>
              </a:tr>
              <a:tr h="143222">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GSE197587(2)</a:t>
                      </a:r>
                    </a:p>
                  </a:txBody>
                  <a:tcPr marL="6102" marR="6102" marT="6102" marB="0" anchor="ctr"/>
                </a:tc>
                <a:tc vMerge="1">
                  <a:txBody>
                    <a:bodyPr/>
                    <a:lstStyle/>
                    <a:p>
                      <a:pPr algn="ctr" fontAlgn="t"/>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1" marR="6101" marT="6101"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WT juvenile homogenized lung tissue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vs. Nrf2+/+(WT)</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extLst>
                  <a:ext uri="{0D108BD9-81ED-4DB2-BD59-A6C34878D82A}">
                    <a16:rowId xmlns:a16="http://schemas.microsoft.com/office/drawing/2014/main" val="10003"/>
                  </a:ext>
                </a:extLst>
              </a:tr>
              <a:tr h="143222">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GSE197587(3)</a:t>
                      </a:r>
                    </a:p>
                  </a:txBody>
                  <a:tcPr marL="6102" marR="6102" marT="6102" marB="0" anchor="ctr"/>
                </a:tc>
                <a:tc vMerge="1">
                  <a:txBody>
                    <a:bodyPr/>
                    <a:lstStyle/>
                    <a:p>
                      <a:pPr algn="ctr" fontAlgn="t"/>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1" marR="6101" marT="6101"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Mouse WT adult homogenized lung tissue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vs. Nrf2+/+(WT)</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extLst>
                  <a:ext uri="{0D108BD9-81ED-4DB2-BD59-A6C34878D82A}">
                    <a16:rowId xmlns:a16="http://schemas.microsoft.com/office/drawing/2014/main" val="10004"/>
                  </a:ext>
                </a:extLst>
              </a:tr>
              <a:tr h="143222">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GSE164699</a:t>
                      </a:r>
                    </a:p>
                  </a:txBody>
                  <a:tcPr marL="6102" marR="6102" marT="6102" marB="0" anchor="ctr"/>
                </a:tc>
                <a:tc vMerge="1">
                  <a:txBody>
                    <a:bodyPr/>
                    <a:lstStyle/>
                    <a:p>
                      <a:pPr algn="ctr" fontAlgn="t"/>
                      <a:endParaRPr lang="en-US" altLang="zh-CN" sz="800" b="0" i="0">
                        <a:solidFill>
                          <a:srgbClr val="000000"/>
                        </a:solidFill>
                        <a:latin typeface="Arial" panose="020B0604020202090204" pitchFamily="34" charset="0"/>
                        <a:ea typeface="Arial Regular" panose="020B0604020202090204"/>
                        <a:cs typeface="Arial" panose="020B0604020202090204" pitchFamily="34" charset="0"/>
                      </a:endParaRPr>
                    </a:p>
                  </a:txBody>
                  <a:tcPr marL="6101" marR="6101" marT="6101"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Mouse neonates homogenized lung tissue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PBS vs. Nrf2+/+(WT)PBS</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extLst>
                  <a:ext uri="{0D108BD9-81ED-4DB2-BD59-A6C34878D82A}">
                    <a16:rowId xmlns:a16="http://schemas.microsoft.com/office/drawing/2014/main" val="10005"/>
                  </a:ext>
                </a:extLst>
              </a:tr>
              <a:tr h="195741">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GSE71695</a:t>
                      </a:r>
                    </a:p>
                  </a:txBody>
                  <a:tcPr marL="6102" marR="6102" marT="6102" marB="0" anchor="ctr"/>
                </a:tc>
                <a:tc vMerge="1">
                  <a:txBody>
                    <a:bodyPr/>
                    <a:lstStyle/>
                    <a:p>
                      <a:pPr algn="ctr" fontAlgn="t"/>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1" marR="6101" marT="6101"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bone marrow derived murine macrophages</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 untrested DMSDcontrol vs. Nrf2+/+ untrested DMSDcontrol</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6</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a:t>
                      </a:r>
                    </a:p>
                  </a:txBody>
                  <a:tcPr marL="2860" marR="2860" marT="2860" marB="0" anchor="ctr"/>
                </a:tc>
                <a:extLst>
                  <a:ext uri="{0D108BD9-81ED-4DB2-BD59-A6C34878D82A}">
                    <a16:rowId xmlns:a16="http://schemas.microsoft.com/office/drawing/2014/main" val="10006"/>
                  </a:ext>
                </a:extLst>
              </a:tr>
              <a:tr h="134689">
                <a:tc>
                  <a:txBody>
                    <a:bodyPr/>
                    <a:lstStyle/>
                    <a:p>
                      <a:pPr algn="ctr" fontAlgn="ctr"/>
                      <a:r>
                        <a:rPr lang="en-US" altLang="zh-CN" sz="400" b="1">
                          <a:solidFill>
                            <a:srgbClr val="FFFFFF"/>
                          </a:solidFill>
                          <a:latin typeface="Arial" panose="020B0604020202090204" pitchFamily="34" charset="0"/>
                          <a:ea typeface="Arial Regular" panose="020B0604020202090204"/>
                          <a:cs typeface="Arial" panose="020B0604020202090204" pitchFamily="34" charset="0"/>
                          <a:sym typeface="+mn-ea"/>
                        </a:rPr>
                        <a:t>GSE58654</a:t>
                      </a:r>
                      <a:endParaRPr lang="en-US" altLang="zh-CN" sz="400" b="1" i="0">
                        <a:solidFill>
                          <a:srgbClr val="FFFFFF"/>
                        </a:solidFill>
                        <a:latin typeface="Arial" panose="020B0604020202090204" pitchFamily="34" charset="0"/>
                        <a:ea typeface="Arial Regular" panose="020B0604020202090204"/>
                        <a:cs typeface="Arial" panose="020B0604020202090204" pitchFamily="34" charset="0"/>
                      </a:endParaRPr>
                    </a:p>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GSE58654</a:t>
                      </a:r>
                    </a:p>
                  </a:txBody>
                  <a:tcPr marL="6102" marR="6102" marT="6102" marB="0" anchor="ctr"/>
                </a:tc>
                <a:tc vMerge="1">
                  <a:txBody>
                    <a:bodyPr/>
                    <a:lstStyle/>
                    <a:p>
                      <a:pPr algn="ctr" fontAlgn="t"/>
                      <a:endParaRPr lang="en-US" altLang="zh-CN" sz="800" b="0" i="0">
                        <a:solidFill>
                          <a:srgbClr val="000000"/>
                        </a:solidFill>
                        <a:latin typeface="Arial" panose="020B0604020202090204" pitchFamily="34" charset="0"/>
                        <a:ea typeface="Arial Regular" panose="020B0604020202090204"/>
                        <a:cs typeface="Arial" panose="020B0604020202090204" pitchFamily="34" charset="0"/>
                      </a:endParaRPr>
                    </a:p>
                  </a:txBody>
                  <a:tcPr marL="6101" marR="6101" marT="6101"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Mouse wildtype left lung</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WTexposure Air vs. WTexposure Air</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4</a:t>
                      </a:r>
                    </a:p>
                  </a:txBody>
                  <a:tcPr marL="2860" marR="2860" marT="2860" marB="0" anchor="ctr"/>
                </a:tc>
                <a:extLst>
                  <a:ext uri="{0D108BD9-81ED-4DB2-BD59-A6C34878D82A}">
                    <a16:rowId xmlns:a16="http://schemas.microsoft.com/office/drawing/2014/main" val="10007"/>
                  </a:ext>
                </a:extLst>
              </a:tr>
              <a:tr h="70395">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GSE55003</a:t>
                      </a:r>
                    </a:p>
                  </a:txBody>
                  <a:tcPr marL="6102" marR="6102" marT="6102" marB="0" anchor="ctr"/>
                </a:tc>
                <a:tc vMerge="1">
                  <a:txBody>
                    <a:bodyPr/>
                    <a:lstStyle/>
                    <a:p>
                      <a:pPr algn="ctr" fontAlgn="t"/>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1" marR="6101" marT="6101"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liver tissue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WT liver vs. WT liver</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extLst>
                  <a:ext uri="{0D108BD9-81ED-4DB2-BD59-A6C34878D82A}">
                    <a16:rowId xmlns:a16="http://schemas.microsoft.com/office/drawing/2014/main" val="10008"/>
                  </a:ext>
                </a:extLst>
              </a:tr>
              <a:tr h="96110">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sym typeface="+mn-ea"/>
                        </a:rPr>
                        <a:t>GSE48879</a:t>
                      </a:r>
                    </a:p>
                  </a:txBody>
                  <a:tcPr marL="6102" marR="6102" marT="6102" marB="0" anchor="ctr"/>
                </a:tc>
                <a:tc vMerge="1">
                  <a:txBody>
                    <a:bodyPr/>
                    <a:lstStyle/>
                    <a:p>
                      <a:pPr algn="ctr" fontAlgn="t"/>
                      <a:endParaRPr lang="en-US" altLang="zh-CN" sz="800" b="0" i="0">
                        <a:solidFill>
                          <a:srgbClr val="000000"/>
                        </a:solidFill>
                        <a:latin typeface="Arial" panose="020B0604020202090204" pitchFamily="34" charset="0"/>
                        <a:ea typeface="Arial Regular" panose="020B0604020202090204"/>
                        <a:cs typeface="Arial" panose="020B0604020202090204" pitchFamily="34" charset="0"/>
                      </a:endParaRPr>
                    </a:p>
                  </a:txBody>
                  <a:tcPr marL="6101" marR="6101" marT="6101"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Mouse renal tissue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WT kidney vs. WT kidney</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extLst>
                  <a:ext uri="{0D108BD9-81ED-4DB2-BD59-A6C34878D82A}">
                    <a16:rowId xmlns:a16="http://schemas.microsoft.com/office/drawing/2014/main" val="10009"/>
                  </a:ext>
                </a:extLst>
              </a:tr>
              <a:tr h="131447">
                <a:tc>
                  <a:txBody>
                    <a:bodyPr/>
                    <a:lstStyle/>
                    <a:p>
                      <a:pPr algn="ctr" fontAlgn="ctr">
                        <a:buNone/>
                      </a:pPr>
                      <a:r>
                        <a:rPr lang="en-US" altLang="zh-CN" sz="400" b="0" i="0" dirty="0">
                          <a:latin typeface="Arial" panose="020B0604020202090204" pitchFamily="34" charset="0"/>
                          <a:ea typeface="Arial Regular" panose="020B0604020202090204"/>
                          <a:cs typeface="Arial" panose="020B0604020202090204" pitchFamily="34" charset="0"/>
                        </a:rPr>
                        <a:t>GSE8969</a:t>
                      </a:r>
                    </a:p>
                  </a:txBody>
                  <a:tcPr marL="6102" marR="6102" marT="6102" marB="0" anchor="ctr"/>
                </a:tc>
                <a:tc vMerge="1">
                  <a:txBody>
                    <a:bodyPr/>
                    <a:lstStyle/>
                    <a:p>
                      <a:pPr algn="ctr" fontAlgn="t"/>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1" marR="6101" marT="6101"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liver tissue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WT liver vs. WT liver control</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extLst>
                  <a:ext uri="{0D108BD9-81ED-4DB2-BD59-A6C34878D82A}">
                    <a16:rowId xmlns:a16="http://schemas.microsoft.com/office/drawing/2014/main" val="10010"/>
                  </a:ext>
                </a:extLst>
              </a:tr>
              <a:tr h="131447">
                <a:tc>
                  <a:txBody>
                    <a:bodyPr/>
                    <a:lstStyle/>
                    <a:p>
                      <a:pPr algn="ctr">
                        <a:buNone/>
                      </a:pPr>
                      <a:r>
                        <a:rPr lang="en-US" altLang="zh-CN" sz="400" dirty="0">
                          <a:latin typeface="Arial" panose="020B0604020202090204" pitchFamily="34" charset="0"/>
                          <a:ea typeface="Arial Regular" panose="020B0604020202090204"/>
                          <a:cs typeface="Arial" panose="020B0604020202090204" pitchFamily="34" charset="0"/>
                        </a:rPr>
                        <a:t>GSE7810</a:t>
                      </a:r>
                    </a:p>
                  </a:txBody>
                  <a:tcPr marL="42863" marR="42863" marT="21431" marB="21431" anchor="ctr"/>
                </a:tc>
                <a:tc vMerge="1">
                  <a:txBody>
                    <a:bodyPr/>
                    <a:lstStyle/>
                    <a:p>
                      <a:pPr algn="ctr" fontAlgn="t"/>
                      <a:endParaRPr lang="en-US" altLang="zh-CN" sz="800" b="0" i="0" dirty="0">
                        <a:solidFill>
                          <a:srgbClr val="000000"/>
                        </a:solidFill>
                        <a:latin typeface="Arial" panose="020B0604020202090204" pitchFamily="34" charset="0"/>
                        <a:ea typeface="Arial Regular" panose="020B0604020202090204"/>
                        <a:cs typeface="Arial" panose="020B0604020202090204" pitchFamily="34" charset="0"/>
                      </a:endParaRPr>
                    </a:p>
                  </a:txBody>
                  <a:tcPr marL="6101" marR="6101" marT="6101"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lungs Type II cells</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Nrf2-/-mouse Type II cells vs. Nrf2+/+mouse Type II cells</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11</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6</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5</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extLst>
                  <a:ext uri="{0D108BD9-81ED-4DB2-BD59-A6C34878D82A}">
                    <a16:rowId xmlns:a16="http://schemas.microsoft.com/office/drawing/2014/main" val="10011"/>
                  </a:ext>
                </a:extLst>
              </a:tr>
              <a:tr h="96110">
                <a:tc gridSpan="4">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 of unique modulated ICs</a:t>
                      </a:r>
                    </a:p>
                  </a:txBody>
                  <a:tcPr marL="6102" marR="6102" marT="6102"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gridSpan="4">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11 /25</a:t>
                      </a:r>
                    </a:p>
                  </a:txBody>
                  <a:tcPr marL="2860" marR="2860" marT="2860"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extLst>
                  <a:ext uri="{0D108BD9-81ED-4DB2-BD59-A6C34878D82A}">
                    <a16:rowId xmlns:a16="http://schemas.microsoft.com/office/drawing/2014/main" val="855488799"/>
                  </a:ext>
                </a:extLst>
              </a:tr>
            </a:tbl>
          </a:graphicData>
        </a:graphic>
      </p:graphicFrame>
      <p:sp>
        <p:nvSpPr>
          <p:cNvPr id="7" name="TextBox 6"/>
          <p:cNvSpPr txBox="1"/>
          <p:nvPr/>
        </p:nvSpPr>
        <p:spPr>
          <a:xfrm>
            <a:off x="4551909" y="656270"/>
            <a:ext cx="279244" cy="164532"/>
          </a:xfrm>
          <a:prstGeom prst="rect">
            <a:avLst/>
          </a:prstGeom>
          <a:noFill/>
        </p:spPr>
        <p:txBody>
          <a:bodyPr wrap="none" rtlCol="0">
            <a:spAutoFit/>
          </a:bodyPr>
          <a:lstStyle/>
          <a:p>
            <a:r>
              <a:rPr lang="en-US" sz="469" dirty="0">
                <a:latin typeface="Arial" panose="020B0604020202090204" pitchFamily="34" charset="0"/>
                <a:cs typeface="Arial" panose="020B0604020202090204" pitchFamily="34" charset="0"/>
              </a:rPr>
              <a:t>(A).</a:t>
            </a:r>
          </a:p>
        </p:txBody>
      </p:sp>
      <p:sp>
        <p:nvSpPr>
          <p:cNvPr id="4" name="TextBox 3">
            <a:extLst>
              <a:ext uri="{FF2B5EF4-FFF2-40B4-BE49-F238E27FC236}">
                <a16:creationId xmlns:a16="http://schemas.microsoft.com/office/drawing/2014/main" id="{805FFAED-A307-85B9-9C45-B190193194B7}"/>
              </a:ext>
            </a:extLst>
          </p:cNvPr>
          <p:cNvSpPr txBox="1"/>
          <p:nvPr/>
        </p:nvSpPr>
        <p:spPr>
          <a:xfrm>
            <a:off x="4551909" y="2277489"/>
            <a:ext cx="3088181" cy="236731"/>
          </a:xfrm>
          <a:prstGeom prst="rect">
            <a:avLst/>
          </a:prstGeom>
          <a:noFill/>
        </p:spPr>
        <p:txBody>
          <a:bodyPr wrap="square" rtlCol="0">
            <a:spAutoFit/>
          </a:bodyPr>
          <a:lstStyle/>
          <a:p>
            <a:r>
              <a:rPr lang="en-US" sz="469" dirty="0">
                <a:latin typeface="Arial" panose="020B0604020202090204" pitchFamily="34" charset="0"/>
                <a:cs typeface="Arial" panose="020B0604020202090204" pitchFamily="34" charset="0"/>
              </a:rPr>
              <a:t>(B). </a:t>
            </a:r>
            <a:r>
              <a:rPr lang="en-US" sz="469" dirty="0"/>
              <a:t>Screening of 11 GEO datasets revealed differential expression of 25 known inhibitory immune checkpoints in Nrf2-/- datasets.</a:t>
            </a:r>
            <a:endParaRPr lang="en-US" sz="469" dirty="0">
              <a:latin typeface="Arial" panose="020B0604020202090204" pitchFamily="34" charset="0"/>
              <a:cs typeface="Arial" panose="020B0604020202090204" pitchFamily="34" charset="0"/>
            </a:endParaRPr>
          </a:p>
        </p:txBody>
      </p:sp>
      <p:graphicFrame>
        <p:nvGraphicFramePr>
          <p:cNvPr id="2" name="Table 1">
            <a:extLst>
              <a:ext uri="{FF2B5EF4-FFF2-40B4-BE49-F238E27FC236}">
                <a16:creationId xmlns:a16="http://schemas.microsoft.com/office/drawing/2014/main" id="{AC34FCCF-489B-B6F5-32C2-92B9B6FA4E5D}"/>
              </a:ext>
            </a:extLst>
          </p:cNvPr>
          <p:cNvGraphicFramePr>
            <a:graphicFrameLocks noGrp="1"/>
          </p:cNvGraphicFramePr>
          <p:nvPr/>
        </p:nvGraphicFramePr>
        <p:xfrm>
          <a:off x="4569480" y="4547101"/>
          <a:ext cx="3070610" cy="1731067"/>
        </p:xfrm>
        <a:graphic>
          <a:graphicData uri="http://schemas.openxmlformats.org/drawingml/2006/table">
            <a:tbl>
              <a:tblPr firstRow="1">
                <a:tableStyleId>{3B4B98B0-60AC-42C2-AFA5-B58CD77FA1E5}</a:tableStyleId>
              </a:tblPr>
              <a:tblGrid>
                <a:gridCol w="408967">
                  <a:extLst>
                    <a:ext uri="{9D8B030D-6E8A-4147-A177-3AD203B41FA5}">
                      <a16:colId xmlns:a16="http://schemas.microsoft.com/office/drawing/2014/main" val="20000"/>
                    </a:ext>
                  </a:extLst>
                </a:gridCol>
                <a:gridCol w="376775">
                  <a:extLst>
                    <a:ext uri="{9D8B030D-6E8A-4147-A177-3AD203B41FA5}">
                      <a16:colId xmlns:a16="http://schemas.microsoft.com/office/drawing/2014/main" val="20001"/>
                    </a:ext>
                  </a:extLst>
                </a:gridCol>
                <a:gridCol w="709767">
                  <a:extLst>
                    <a:ext uri="{9D8B030D-6E8A-4147-A177-3AD203B41FA5}">
                      <a16:colId xmlns:a16="http://schemas.microsoft.com/office/drawing/2014/main" val="20002"/>
                    </a:ext>
                  </a:extLst>
                </a:gridCol>
                <a:gridCol w="901352">
                  <a:extLst>
                    <a:ext uri="{9D8B030D-6E8A-4147-A177-3AD203B41FA5}">
                      <a16:colId xmlns:a16="http://schemas.microsoft.com/office/drawing/2014/main" val="20003"/>
                    </a:ext>
                  </a:extLst>
                </a:gridCol>
                <a:gridCol w="163874">
                  <a:extLst>
                    <a:ext uri="{9D8B030D-6E8A-4147-A177-3AD203B41FA5}">
                      <a16:colId xmlns:a16="http://schemas.microsoft.com/office/drawing/2014/main" val="20004"/>
                    </a:ext>
                  </a:extLst>
                </a:gridCol>
                <a:gridCol w="159257">
                  <a:extLst>
                    <a:ext uri="{9D8B030D-6E8A-4147-A177-3AD203B41FA5}">
                      <a16:colId xmlns:a16="http://schemas.microsoft.com/office/drawing/2014/main" val="20005"/>
                    </a:ext>
                  </a:extLst>
                </a:gridCol>
                <a:gridCol w="181499">
                  <a:extLst>
                    <a:ext uri="{9D8B030D-6E8A-4147-A177-3AD203B41FA5}">
                      <a16:colId xmlns:a16="http://schemas.microsoft.com/office/drawing/2014/main" val="20006"/>
                    </a:ext>
                  </a:extLst>
                </a:gridCol>
                <a:gridCol w="169119">
                  <a:extLst>
                    <a:ext uri="{9D8B030D-6E8A-4147-A177-3AD203B41FA5}">
                      <a16:colId xmlns:a16="http://schemas.microsoft.com/office/drawing/2014/main" val="20007"/>
                    </a:ext>
                  </a:extLst>
                </a:gridCol>
              </a:tblGrid>
              <a:tr h="327570">
                <a:tc>
                  <a:txBody>
                    <a:body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7 genes Immune checkpoints inhibit T cells (GEO)</a:t>
                      </a:r>
                    </a:p>
                  </a:txBody>
                  <a:tcPr marL="6102" marR="6102" marT="6102" marB="0" anchor="ctr"/>
                </a:tc>
                <a:tc>
                  <a:txBody>
                    <a:bodyPr/>
                    <a:lstStyle/>
                    <a:p>
                      <a:pPr algn="ctr" fontAlgn="ctr"/>
                      <a:r>
                        <a:rPr lang="en-US" altLang="zh-CN" sz="400" b="0" i="0" dirty="0">
                          <a:solidFill>
                            <a:schemeClr val="tx1"/>
                          </a:solidFill>
                          <a:latin typeface="Arial" panose="020B0604020202090204" pitchFamily="34" charset="0"/>
                          <a:ea typeface="Arial Regular" panose="020B0604020202090204"/>
                          <a:cs typeface="Arial" panose="020B0604020202090204" pitchFamily="34" charset="0"/>
                        </a:rPr>
                        <a:t>Features</a:t>
                      </a: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Source Name</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Experimental Conditions/ Group Comparison</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Undetected</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P&lt;=0.05</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(#)Upregulation </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tc>
                  <a:txBody>
                    <a:bodyPr/>
                    <a:lstStyle/>
                    <a:p>
                      <a:pPr algn="ctr" fontAlgn="ctr"/>
                      <a:r>
                        <a:rPr lang="en-US" altLang="zh-CN" sz="400" b="0" dirty="0">
                          <a:solidFill>
                            <a:schemeClr val="tx1"/>
                          </a:solidFill>
                          <a:latin typeface="Arial" panose="020B0604020202090204" pitchFamily="34" charset="0"/>
                          <a:cs typeface="Arial" panose="020B0604020202090204" pitchFamily="34" charset="0"/>
                        </a:rPr>
                        <a:t>(#)Downregulation</a:t>
                      </a:r>
                      <a:endParaRPr lang="en-US" altLang="zh-CN" sz="400" b="0" i="0" dirty="0">
                        <a:solidFill>
                          <a:schemeClr val="tx1"/>
                        </a:solidFill>
                        <a:latin typeface="Arial" panose="020B0604020202090204" pitchFamily="34" charset="0"/>
                        <a:ea typeface="Arial Regular" panose="020B0604020202090204"/>
                        <a:cs typeface="Arial" panose="020B0604020202090204" pitchFamily="34" charset="0"/>
                      </a:endParaRPr>
                    </a:p>
                  </a:txBody>
                  <a:tcPr marL="6102" marR="6102" marT="6102" marB="0" anchor="ctr"/>
                </a:tc>
                <a:extLst>
                  <a:ext uri="{0D108BD9-81ED-4DB2-BD59-A6C34878D82A}">
                    <a16:rowId xmlns:a16="http://schemas.microsoft.com/office/drawing/2014/main" val="10000"/>
                  </a:ext>
                </a:extLst>
              </a:tr>
              <a:tr h="131447">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GSE197587</a:t>
                      </a:r>
                    </a:p>
                  </a:txBody>
                  <a:tcPr marL="6102" marR="6102" marT="6102" marB="0" anchor="ctr"/>
                </a:tc>
                <a:tc rowSpan="11">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Nrf2 knockout Cell Lines</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WT embryonic homogenized lung tissue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vs. Nrf2+/+(WT)</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extLst>
                  <a:ext uri="{0D108BD9-81ED-4DB2-BD59-A6C34878D82A}">
                    <a16:rowId xmlns:a16="http://schemas.microsoft.com/office/drawing/2014/main" val="10001"/>
                  </a:ext>
                </a:extLst>
              </a:tr>
              <a:tr h="131447">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GSE197587(1)</a:t>
                      </a:r>
                    </a:p>
                  </a:txBody>
                  <a:tcPr marL="6102" marR="6102" marT="6102" marB="0" anchor="ctr"/>
                </a:tc>
                <a:tc vMerge="1">
                  <a:txBody>
                    <a:bodyPr/>
                    <a:lstStyle/>
                    <a:p>
                      <a:endParaRPr lang="en-US"/>
                    </a:p>
                  </a:txBody>
                  <a:tcPr marL="6101" marR="6101" marT="6101" marB="0"/>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Mouse WT neonate homogenized lung tissue</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Nrf2-/-(KO) vs. Nrf2+/+(WT)</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extLst>
                  <a:ext uri="{0D108BD9-81ED-4DB2-BD59-A6C34878D82A}">
                    <a16:rowId xmlns:a16="http://schemas.microsoft.com/office/drawing/2014/main" val="10002"/>
                  </a:ext>
                </a:extLst>
              </a:tr>
              <a:tr h="131447">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GSE197587(2)</a:t>
                      </a: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WT juvenile homogenized lung tissue</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Nrf2-/-(KO) vs. Nrf2+/+(WT)</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extLst>
                  <a:ext uri="{0D108BD9-81ED-4DB2-BD59-A6C34878D82A}">
                    <a16:rowId xmlns:a16="http://schemas.microsoft.com/office/drawing/2014/main" val="10003"/>
                  </a:ext>
                </a:extLst>
              </a:tr>
              <a:tr h="131447">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GSE197587(3)</a:t>
                      </a:r>
                    </a:p>
                  </a:txBody>
                  <a:tcPr marL="6102" marR="6102" marT="6102" marB="0" anchor="ctr"/>
                </a:tc>
                <a:tc vMerge="1">
                  <a:txBody>
                    <a:bodyPr/>
                    <a:lstStyle/>
                    <a:p>
                      <a:endParaRPr lang="en-US"/>
                    </a:p>
                  </a:txBody>
                  <a:tcPr marL="6101" marR="6101" marT="6101" marB="0"/>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Mouse WT adult homogenized lung tissue</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Nrf2-/-(KO) vs. Nrf2+/+(WT)</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extLst>
                  <a:ext uri="{0D108BD9-81ED-4DB2-BD59-A6C34878D82A}">
                    <a16:rowId xmlns:a16="http://schemas.microsoft.com/office/drawing/2014/main" val="10004"/>
                  </a:ext>
                </a:extLst>
              </a:tr>
              <a:tr h="131447">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GSE164699</a:t>
                      </a: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neonates homogenized lung tissue</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Nrf2-/-(KO) PBS vs. Nrf2+/+(WT)PBS</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extLst>
                  <a:ext uri="{0D108BD9-81ED-4DB2-BD59-A6C34878D82A}">
                    <a16:rowId xmlns:a16="http://schemas.microsoft.com/office/drawing/2014/main" val="10005"/>
                  </a:ext>
                </a:extLst>
              </a:tr>
              <a:tr h="131447">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GSE71695</a:t>
                      </a: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bone marrow derived murine macrophages</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 untrested DMSDcontrol vs. Nrf2+/+ untrested DMSDcontrol</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4</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extLst>
                  <a:ext uri="{0D108BD9-81ED-4DB2-BD59-A6C34878D82A}">
                    <a16:rowId xmlns:a16="http://schemas.microsoft.com/office/drawing/2014/main" val="10006"/>
                  </a:ext>
                </a:extLst>
              </a:tr>
              <a:tr h="131447">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GSE58654</a:t>
                      </a: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wildtype left lung</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WTexposure Air vs. WTexposure Air</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3</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2</a:t>
                      </a:r>
                    </a:p>
                  </a:txBody>
                  <a:tcPr marL="2860" marR="2860" marT="2860" marB="0" anchor="ctr"/>
                </a:tc>
                <a:extLst>
                  <a:ext uri="{0D108BD9-81ED-4DB2-BD59-A6C34878D82A}">
                    <a16:rowId xmlns:a16="http://schemas.microsoft.com/office/drawing/2014/main" val="10007"/>
                  </a:ext>
                </a:extLst>
              </a:tr>
              <a:tr h="70395">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GSE55003</a:t>
                      </a: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liver tissue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WT liver vs. WT liver</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extLst>
                  <a:ext uri="{0D108BD9-81ED-4DB2-BD59-A6C34878D82A}">
                    <a16:rowId xmlns:a16="http://schemas.microsoft.com/office/drawing/2014/main" val="10008"/>
                  </a:ext>
                </a:extLst>
              </a:tr>
              <a:tr h="70395">
                <a:tc>
                  <a:txBody>
                    <a:bodyPr/>
                    <a:lstStyle/>
                    <a:p>
                      <a:pPr algn="ctr" fontAlgn="ctr"/>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sym typeface="+mn-ea"/>
                        </a:rPr>
                        <a:t>GSE48879</a:t>
                      </a: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renal tissue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WT kidney vs. WT kidney</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extLst>
                  <a:ext uri="{0D108BD9-81ED-4DB2-BD59-A6C34878D82A}">
                    <a16:rowId xmlns:a16="http://schemas.microsoft.com/office/drawing/2014/main" val="10009"/>
                  </a:ext>
                </a:extLst>
              </a:tr>
              <a:tr h="131447">
                <a:tc>
                  <a:txBody>
                    <a:bodyPr/>
                    <a:lstStyle/>
                    <a:p>
                      <a:pPr algn="ctr" fontAlgn="ctr">
                        <a:buNone/>
                      </a:pPr>
                      <a:r>
                        <a:rPr lang="en-US" altLang="zh-CN" sz="400" b="0" i="0" dirty="0">
                          <a:latin typeface="Arial" panose="020B0604020202090204" pitchFamily="34" charset="0"/>
                          <a:ea typeface="Arial Regular" panose="020B0604020202090204"/>
                          <a:cs typeface="Arial" panose="020B0604020202090204" pitchFamily="34" charset="0"/>
                        </a:rPr>
                        <a:t>GSE8969</a:t>
                      </a:r>
                    </a:p>
                  </a:txBody>
                  <a:tcPr marL="6102" marR="6102" marT="6102" marB="0" anchor="ctr"/>
                </a:tc>
                <a:tc vMerge="1">
                  <a:txBody>
                    <a:bodyPr/>
                    <a:lstStyle/>
                    <a:p>
                      <a:endParaRPr lang="en-US"/>
                    </a:p>
                  </a:txBody>
                  <a:tcPr marL="6101" marR="6101" marT="6101" marB="0"/>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liver tissue</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Nrf2(KO) WT liver vs. WT liver control</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a:solidFill>
                            <a:srgbClr val="000000"/>
                          </a:solidFill>
                          <a:latin typeface="Arial" panose="020B0604020202090204" pitchFamily="34" charset="0"/>
                          <a:ea typeface="Arial Regular" panose="020B0604020202090204"/>
                          <a:cs typeface="Arial" panose="020B0604020202090204" pitchFamily="34" charset="0"/>
                        </a:rPr>
                        <a:t>1</a:t>
                      </a:r>
                    </a:p>
                  </a:txBody>
                  <a:tcPr marL="2860" marR="2860" marT="2860" marB="0" anchor="ctr"/>
                </a:tc>
                <a:extLst>
                  <a:ext uri="{0D108BD9-81ED-4DB2-BD59-A6C34878D82A}">
                    <a16:rowId xmlns:a16="http://schemas.microsoft.com/office/drawing/2014/main" val="10010"/>
                  </a:ext>
                </a:extLst>
              </a:tr>
              <a:tr h="131447">
                <a:tc>
                  <a:txBody>
                    <a:bodyPr/>
                    <a:lstStyle/>
                    <a:p>
                      <a:pPr algn="ctr">
                        <a:buNone/>
                      </a:pPr>
                      <a:r>
                        <a:rPr lang="en-US" altLang="zh-CN" sz="400" dirty="0">
                          <a:latin typeface="Arial" panose="020B0604020202090204" pitchFamily="34" charset="0"/>
                          <a:ea typeface="Arial Regular" panose="020B0604020202090204"/>
                          <a:cs typeface="Arial" panose="020B0604020202090204" pitchFamily="34" charset="0"/>
                        </a:rPr>
                        <a:t>GSE7810</a:t>
                      </a:r>
                    </a:p>
                  </a:txBody>
                  <a:tcPr marL="42863" marR="42863" marT="21431" marB="21431" anchor="ctr"/>
                </a:tc>
                <a:tc vMerge="1">
                  <a:txBody>
                    <a:bodyPr/>
                    <a:lstStyle/>
                    <a:p>
                      <a:endParaRPr lang="en-US"/>
                    </a:p>
                  </a:txBody>
                  <a:tcPr marL="6101" marR="6101" marT="6101" marB="0"/>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Mouse lungs Type II cells</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Nrf2-/-mouse Type II cells vs. Nrf2+/+mouse Type II cells</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5</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5</a:t>
                      </a:r>
                    </a:p>
                  </a:txBody>
                  <a:tcPr marL="2860" marR="2860" marT="2860" marB="0" anchor="ctr"/>
                </a:tc>
                <a:tc>
                  <a:txBody>
                    <a:bodyPr/>
                    <a:lstStyle/>
                    <a:p>
                      <a:pPr algn="ctr" fontAlgn="t"/>
                      <a:r>
                        <a:rPr lang="en-US" altLang="zh-CN" sz="400" b="0" i="0" dirty="0">
                          <a:solidFill>
                            <a:srgbClr val="000000"/>
                          </a:solidFill>
                          <a:latin typeface="Arial" panose="020B0604020202090204" pitchFamily="34" charset="0"/>
                          <a:ea typeface="Arial Regular" panose="020B0604020202090204"/>
                          <a:cs typeface="Arial" panose="020B0604020202090204" pitchFamily="34" charset="0"/>
                        </a:rPr>
                        <a:t>0</a:t>
                      </a:r>
                    </a:p>
                  </a:txBody>
                  <a:tcPr marL="2860" marR="2860" marT="2860" marB="0" anchor="ctr"/>
                </a:tc>
                <a:extLst>
                  <a:ext uri="{0D108BD9-81ED-4DB2-BD59-A6C34878D82A}">
                    <a16:rowId xmlns:a16="http://schemas.microsoft.com/office/drawing/2014/main" val="10011"/>
                  </a:ext>
                </a:extLst>
              </a:tr>
              <a:tr h="79680">
                <a:tc gridSpan="4">
                  <a:txBody>
                    <a:bodyPr/>
                    <a:lstStyle/>
                    <a:p>
                      <a:pPr algn="ctr" fontAlgn="ctr"/>
                      <a:r>
                        <a:rPr lang="en-US" altLang="zh-CN" sz="400" b="0" i="0" dirty="0">
                          <a:solidFill>
                            <a:srgbClr val="000000"/>
                          </a:solidFill>
                          <a:latin typeface="Arial" panose="020B0604020202020204" pitchFamily="34" charset="0"/>
                          <a:ea typeface="Arial Regular" panose="020B0604020202090204"/>
                          <a:cs typeface="Arial" panose="020B0604020202020204" pitchFamily="34" charset="0"/>
                        </a:rPr>
                        <a:t># of unique modulated ICs</a:t>
                      </a:r>
                    </a:p>
                  </a:txBody>
                  <a:tcPr marL="6102" marR="6102" marT="6102"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gridSpan="4">
                  <a:txBody>
                    <a:bodyPr/>
                    <a:lstStyle/>
                    <a:p>
                      <a:pPr algn="ctr" fontAlgn="t"/>
                      <a:r>
                        <a:rPr lang="en-US" altLang="zh-CN" sz="400" b="0" i="0" dirty="0">
                          <a:latin typeface="Arial" panose="020B0604020202020204" pitchFamily="34" charset="0"/>
                          <a:ea typeface="Arial Regular" panose="020B0604020202090204"/>
                          <a:cs typeface="Arial" panose="020B0604020202020204" pitchFamily="34" charset="0"/>
                        </a:rPr>
                        <a:t>7 / 7</a:t>
                      </a:r>
                    </a:p>
                  </a:txBody>
                  <a:tcPr marL="2860" marR="2860" marT="2860" marB="0" anchor="ctr"/>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tc hMerge="1">
                  <a:txBody>
                    <a:bodyPr/>
                    <a:lstStyle/>
                    <a:p>
                      <a:pPr algn="ctr" fontAlgn="t"/>
                      <a:endParaRPr lang="en-US" altLang="zh-CN" sz="900" b="0" i="0" dirty="0">
                        <a:latin typeface="Arial" panose="020B0604020202020204" pitchFamily="34" charset="0"/>
                        <a:ea typeface="Arial Regular" panose="020B0604020202090204"/>
                        <a:cs typeface="Arial" panose="020B0604020202020204" pitchFamily="34" charset="0"/>
                      </a:endParaRPr>
                    </a:p>
                  </a:txBody>
                  <a:tcPr marL="6101" marR="6101" marT="6101" marB="0"/>
                </a:tc>
                <a:extLst>
                  <a:ext uri="{0D108BD9-81ED-4DB2-BD59-A6C34878D82A}">
                    <a16:rowId xmlns:a16="http://schemas.microsoft.com/office/drawing/2014/main" val="1335400934"/>
                  </a:ext>
                </a:extLst>
              </a:tr>
            </a:tbl>
          </a:graphicData>
        </a:graphic>
      </p:graphicFrame>
      <p:sp>
        <p:nvSpPr>
          <p:cNvPr id="6" name="TextBox 5">
            <a:extLst>
              <a:ext uri="{FF2B5EF4-FFF2-40B4-BE49-F238E27FC236}">
                <a16:creationId xmlns:a16="http://schemas.microsoft.com/office/drawing/2014/main" id="{67E519E4-386F-43D9-B718-E8028077C91A}"/>
              </a:ext>
            </a:extLst>
          </p:cNvPr>
          <p:cNvSpPr txBox="1"/>
          <p:nvPr/>
        </p:nvSpPr>
        <p:spPr>
          <a:xfrm>
            <a:off x="4528768" y="54025"/>
            <a:ext cx="3088181" cy="611962"/>
          </a:xfrm>
          <a:prstGeom prst="rect">
            <a:avLst/>
          </a:prstGeom>
          <a:noFill/>
        </p:spPr>
        <p:txBody>
          <a:bodyPr wrap="square" rtlCol="0">
            <a:spAutoFit/>
          </a:bodyPr>
          <a:lstStyle/>
          <a:p>
            <a:pPr algn="just"/>
            <a:r>
              <a:rPr lang="en-US" sz="422" b="1" dirty="0" err="1">
                <a:latin typeface="Arial" panose="020B0604020202090204" pitchFamily="34" charset="0"/>
                <a:cs typeface="Arial" panose="020B0604020202090204" pitchFamily="34" charset="0"/>
              </a:rPr>
              <a:t>SFigure</a:t>
            </a:r>
            <a:r>
              <a:rPr lang="en-US" sz="422" b="1" dirty="0">
                <a:latin typeface="Arial" panose="020B0604020202090204" pitchFamily="34" charset="0"/>
                <a:cs typeface="Arial" panose="020B0604020202090204" pitchFamily="34" charset="0"/>
              </a:rPr>
              <a:t> 9. Distinct Expression Patterns of Known and Newly Identified Inhibitory Immune Checkpoints in when NRF2 was knockout. </a:t>
            </a:r>
            <a:r>
              <a:rPr lang="en-US" sz="422" dirty="0">
                <a:latin typeface="Arial" panose="020B0604020202090204" pitchFamily="34" charset="0"/>
                <a:cs typeface="Arial" panose="020B0604020202090204" pitchFamily="34" charset="0"/>
              </a:rPr>
              <a:t>(A) Systematic analysis of multiple GEO datasets revealed correlation between 25 well-established and 7 newly identified inhibitory ICs in NRF2-/- GEO datasets. (B) Summary table of the 25 known inhibitory ICs, including the number of significantly (p &lt; 0.05) upregulated or downregulated genes in each GEO dataset. Detailed expression profiles of the 25 known inhibitory immune checkpoints across the GEO datasets summarized in </a:t>
            </a:r>
            <a:r>
              <a:rPr lang="en-US" sz="422" dirty="0" err="1">
                <a:latin typeface="Arial" panose="020B0604020202090204" pitchFamily="34" charset="0"/>
                <a:cs typeface="Arial" panose="020B0604020202090204" pitchFamily="34" charset="0"/>
              </a:rPr>
              <a:t>SFigure</a:t>
            </a:r>
            <a:r>
              <a:rPr lang="en-US" sz="422" dirty="0">
                <a:latin typeface="Arial" panose="020B0604020202090204" pitchFamily="34" charset="0"/>
                <a:cs typeface="Arial" panose="020B0604020202090204" pitchFamily="34" charset="0"/>
              </a:rPr>
              <a:t> 4A. (C) Summary table of the 7 newly identified inhibitory ICs, including the number of significantly (p &lt; 0.05) upregulated or downregulated genes in each GEO dataset. Detailed expression profiles of the 7 newly identified inhibitory immune checkpoints across the GEO datasets summarized in </a:t>
            </a:r>
            <a:r>
              <a:rPr lang="en-US" sz="422" dirty="0" err="1">
                <a:latin typeface="Arial" panose="020B0604020202090204" pitchFamily="34" charset="0"/>
                <a:cs typeface="Arial" panose="020B0604020202090204" pitchFamily="34" charset="0"/>
              </a:rPr>
              <a:t>SFigure</a:t>
            </a:r>
            <a:r>
              <a:rPr lang="en-US" sz="422" dirty="0">
                <a:latin typeface="Arial" panose="020B0604020202090204" pitchFamily="34" charset="0"/>
                <a:cs typeface="Arial" panose="020B0604020202090204" pitchFamily="34" charset="0"/>
              </a:rPr>
              <a:t> 4B.</a:t>
            </a:r>
          </a:p>
        </p:txBody>
      </p:sp>
      <p:sp>
        <p:nvSpPr>
          <p:cNvPr id="10" name="TextBox 9">
            <a:extLst>
              <a:ext uri="{FF2B5EF4-FFF2-40B4-BE49-F238E27FC236}">
                <a16:creationId xmlns:a16="http://schemas.microsoft.com/office/drawing/2014/main" id="{3D7E9597-7810-AFF6-29CB-C340E0B2ABB5}"/>
              </a:ext>
            </a:extLst>
          </p:cNvPr>
          <p:cNvSpPr txBox="1"/>
          <p:nvPr/>
        </p:nvSpPr>
        <p:spPr>
          <a:xfrm>
            <a:off x="4547157" y="4326722"/>
            <a:ext cx="3156187" cy="236731"/>
          </a:xfrm>
          <a:prstGeom prst="rect">
            <a:avLst/>
          </a:prstGeom>
          <a:noFill/>
        </p:spPr>
        <p:txBody>
          <a:bodyPr wrap="square" rtlCol="0">
            <a:spAutoFit/>
          </a:bodyPr>
          <a:lstStyle/>
          <a:p>
            <a:pPr algn="just"/>
            <a:r>
              <a:rPr lang="en-US" sz="469" dirty="0">
                <a:latin typeface="Arial" panose="020B0604020202090204" pitchFamily="34" charset="0"/>
                <a:cs typeface="Arial" panose="020B0604020202090204" pitchFamily="34" charset="0"/>
              </a:rPr>
              <a:t>(C). </a:t>
            </a:r>
            <a:r>
              <a:rPr lang="en-US" sz="469" dirty="0"/>
              <a:t>Screening of 11 GEO datasets revealed differential expression of 7 newly identified inhibitory immune checkpoints in Nrf2-/- datasets.</a:t>
            </a:r>
            <a:endParaRPr lang="en-US" sz="469" dirty="0">
              <a:latin typeface="Arial" panose="020B0604020202090204" pitchFamily="34" charset="0"/>
              <a:cs typeface="Arial" panose="020B0604020202090204" pitchFamily="34" charset="0"/>
            </a:endParaRPr>
          </a:p>
        </p:txBody>
      </p:sp>
      <p:pic>
        <p:nvPicPr>
          <p:cNvPr id="11" name="Picture 10">
            <a:extLst>
              <a:ext uri="{FF2B5EF4-FFF2-40B4-BE49-F238E27FC236}">
                <a16:creationId xmlns:a16="http://schemas.microsoft.com/office/drawing/2014/main" id="{20967CE5-D027-CD21-C7A2-9A94A946EA61}"/>
              </a:ext>
            </a:extLst>
          </p:cNvPr>
          <p:cNvPicPr>
            <a:picLocks noChangeAspect="1"/>
          </p:cNvPicPr>
          <p:nvPr/>
        </p:nvPicPr>
        <p:blipFill>
          <a:blip r:embed="rId2"/>
          <a:stretch>
            <a:fillRect/>
          </a:stretch>
        </p:blipFill>
        <p:spPr>
          <a:xfrm>
            <a:off x="4605916" y="759664"/>
            <a:ext cx="1349231" cy="1374161"/>
          </a:xfrm>
          <a:prstGeom prst="rect">
            <a:avLst/>
          </a:prstGeom>
        </p:spPr>
      </p:pic>
      <p:pic>
        <p:nvPicPr>
          <p:cNvPr id="13" name="Picture 12">
            <a:extLst>
              <a:ext uri="{FF2B5EF4-FFF2-40B4-BE49-F238E27FC236}">
                <a16:creationId xmlns:a16="http://schemas.microsoft.com/office/drawing/2014/main" id="{B82363EE-32F8-CEE6-F758-F7786A24C5B3}"/>
              </a:ext>
            </a:extLst>
          </p:cNvPr>
          <p:cNvPicPr>
            <a:picLocks noChangeAspect="1"/>
          </p:cNvPicPr>
          <p:nvPr/>
        </p:nvPicPr>
        <p:blipFill>
          <a:blip r:embed="rId3"/>
          <a:stretch>
            <a:fillRect/>
          </a:stretch>
        </p:blipFill>
        <p:spPr>
          <a:xfrm>
            <a:off x="6009154" y="771686"/>
            <a:ext cx="1574320" cy="1350117"/>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ABLE_ENDDRAG_ORIGIN_RECT" val="507*412"/>
  <p:tag name="TABLE_ENDDRAG_RECT" val="17*424*507*412"/>
</p:tagLst>
</file>

<file path=ppt/tags/tag10.xml><?xml version="1.0" encoding="utf-8"?>
<p:tagLst xmlns:a="http://schemas.openxmlformats.org/drawingml/2006/main" xmlns:r="http://schemas.openxmlformats.org/officeDocument/2006/relationships" xmlns:p="http://schemas.openxmlformats.org/presentationml/2006/main">
  <p:tag name="TABLE_ENDDRAG_ORIGIN_RECT" val="524*718"/>
  <p:tag name="TABLE_ENDDRAG_RECT" val="15*433*524*718"/>
  <p:tag name="TABLE_AUTOADJUST_FLAG" val="1"/>
</p:tagLst>
</file>

<file path=ppt/tags/tag11.xml><?xml version="1.0" encoding="utf-8"?>
<p:tagLst xmlns:a="http://schemas.openxmlformats.org/drawingml/2006/main" xmlns:r="http://schemas.openxmlformats.org/officeDocument/2006/relationships" xmlns:p="http://schemas.openxmlformats.org/presentationml/2006/main">
  <p:tag name="TABLE_ENDDRAG_ORIGIN_RECT" val="507*327"/>
  <p:tag name="TABLE_ENDDRAG_RECT" val="17*82*507*327"/>
</p:tagLst>
</file>

<file path=ppt/tags/tag12.xml><?xml version="1.0" encoding="utf-8"?>
<p:tagLst xmlns:a="http://schemas.openxmlformats.org/drawingml/2006/main" xmlns:r="http://schemas.openxmlformats.org/officeDocument/2006/relationships" xmlns:p="http://schemas.openxmlformats.org/presentationml/2006/main">
  <p:tag name="TABLE_ENDDRAG_ORIGIN_RECT" val="534*315"/>
  <p:tag name="TABLE_ENDDRAG_RECT" val="5*82*534*315"/>
</p:tagLst>
</file>

<file path=ppt/tags/tag13.xml><?xml version="1.0" encoding="utf-8"?>
<p:tagLst xmlns:a="http://schemas.openxmlformats.org/drawingml/2006/main" xmlns:r="http://schemas.openxmlformats.org/officeDocument/2006/relationships" xmlns:p="http://schemas.openxmlformats.org/presentationml/2006/main">
  <p:tag name="TABLE_ENDDRAG_ORIGIN_RECT" val="518*284"/>
  <p:tag name="TABLE_ENDDRAG_RECT" val="5*53*518*284"/>
</p:tagLst>
</file>

<file path=ppt/tags/tag14.xml><?xml version="1.0" encoding="utf-8"?>
<p:tagLst xmlns:a="http://schemas.openxmlformats.org/drawingml/2006/main" xmlns:r="http://schemas.openxmlformats.org/officeDocument/2006/relationships" xmlns:p="http://schemas.openxmlformats.org/presentationml/2006/main">
  <p:tag name="TABLE_ENDDRAG_ORIGIN_RECT" val="518*284"/>
  <p:tag name="TABLE_ENDDRAG_RECT" val="5*53*518*284"/>
</p:tagLst>
</file>

<file path=ppt/tags/tag15.xml><?xml version="1.0" encoding="utf-8"?>
<p:tagLst xmlns:a="http://schemas.openxmlformats.org/drawingml/2006/main" xmlns:r="http://schemas.openxmlformats.org/officeDocument/2006/relationships" xmlns:p="http://schemas.openxmlformats.org/presentationml/2006/main">
  <p:tag name="TABLE_ENDDRAG_ORIGIN_RECT" val="514*122"/>
  <p:tag name="TABLE_ENDDRAG_RECT" val="18*63*514*122"/>
</p:tagLst>
</file>

<file path=ppt/tags/tag16.xml><?xml version="1.0" encoding="utf-8"?>
<p:tagLst xmlns:a="http://schemas.openxmlformats.org/drawingml/2006/main" xmlns:r="http://schemas.openxmlformats.org/officeDocument/2006/relationships" xmlns:p="http://schemas.openxmlformats.org/presentationml/2006/main">
  <p:tag name="TABLE_ENDDRAG_ORIGIN_RECT" val="483*969"/>
  <p:tag name="TABLE_ENDDRAG_RECT" val="46*256*483*969"/>
</p:tagLst>
</file>

<file path=ppt/tags/tag17.xml><?xml version="1.0" encoding="utf-8"?>
<p:tagLst xmlns:a="http://schemas.openxmlformats.org/drawingml/2006/main" xmlns:r="http://schemas.openxmlformats.org/officeDocument/2006/relationships" xmlns:p="http://schemas.openxmlformats.org/presentationml/2006/main">
  <p:tag name="TABLE_ENDDRAG_ORIGIN_RECT" val="518*284"/>
  <p:tag name="TABLE_ENDDRAG_RECT" val="5*53*518*284"/>
</p:tagLst>
</file>

<file path=ppt/tags/tag18.xml><?xml version="1.0" encoding="utf-8"?>
<p:tagLst xmlns:a="http://schemas.openxmlformats.org/drawingml/2006/main" xmlns:r="http://schemas.openxmlformats.org/officeDocument/2006/relationships" xmlns:p="http://schemas.openxmlformats.org/presentationml/2006/main">
  <p:tag name="TABLE_ENDDRAG_ORIGIN_RECT" val="518*284"/>
  <p:tag name="TABLE_ENDDRAG_RECT" val="5*53*518*284"/>
</p:tagLst>
</file>

<file path=ppt/tags/tag2.xml><?xml version="1.0" encoding="utf-8"?>
<p:tagLst xmlns:a="http://schemas.openxmlformats.org/drawingml/2006/main" xmlns:r="http://schemas.openxmlformats.org/officeDocument/2006/relationships" xmlns:p="http://schemas.openxmlformats.org/presentationml/2006/main">
  <p:tag name="TABLE_ENDDRAG_ORIGIN_RECT" val="507*352"/>
  <p:tag name="TABLE_ENDDRAG_RECT" val="17*425*507*352"/>
</p:tagLst>
</file>

<file path=ppt/tags/tag3.xml><?xml version="1.0" encoding="utf-8"?>
<p:tagLst xmlns:a="http://schemas.openxmlformats.org/drawingml/2006/main" xmlns:r="http://schemas.openxmlformats.org/officeDocument/2006/relationships" xmlns:p="http://schemas.openxmlformats.org/presentationml/2006/main">
  <p:tag name="TABLE_ENDDRAG_ORIGIN_RECT" val="518*356"/>
  <p:tag name="TABLE_ENDDRAG_RECT" val="5*423*518*356"/>
  <p:tag name="TABLE_AUTOADJUST_FLAG" val="1"/>
</p:tagLst>
</file>

<file path=ppt/tags/tag4.xml><?xml version="1.0" encoding="utf-8"?>
<p:tagLst xmlns:a="http://schemas.openxmlformats.org/drawingml/2006/main" xmlns:r="http://schemas.openxmlformats.org/officeDocument/2006/relationships" xmlns:p="http://schemas.openxmlformats.org/presentationml/2006/main">
  <p:tag name="TABLE_ENDDRAG_ORIGIN_RECT" val="518*298"/>
  <p:tag name="TABLE_ENDDRAG_RECT" val="5*423*518*298"/>
  <p:tag name="TABLE_AUTOADJUST_FLAG" val="1"/>
</p:tagLst>
</file>

<file path=ppt/tags/tag5.xml><?xml version="1.0" encoding="utf-8"?>
<p:tagLst xmlns:a="http://schemas.openxmlformats.org/drawingml/2006/main" xmlns:r="http://schemas.openxmlformats.org/officeDocument/2006/relationships" xmlns:p="http://schemas.openxmlformats.org/presentationml/2006/main">
  <p:tag name="TABLE_ENDDRAG_ORIGIN_RECT" val="518*458"/>
  <p:tag name="TABLE_ENDDRAG_RECT" val="5*423*518*458"/>
  <p:tag name="TABLE_AUTOADJUST_FLAG" val="1"/>
</p:tagLst>
</file>

<file path=ppt/tags/tag6.xml><?xml version="1.0" encoding="utf-8"?>
<p:tagLst xmlns:a="http://schemas.openxmlformats.org/drawingml/2006/main" xmlns:r="http://schemas.openxmlformats.org/officeDocument/2006/relationships" xmlns:p="http://schemas.openxmlformats.org/presentationml/2006/main">
  <p:tag name="TABLE_ENDDRAG_ORIGIN_RECT" val="524*304"/>
  <p:tag name="TABLE_ENDDRAG_RECT" val="0*423*524*304"/>
  <p:tag name="TABLE_AUTOADJUST_FLAG" val="1"/>
</p:tagLst>
</file>

<file path=ppt/tags/tag7.xml><?xml version="1.0" encoding="utf-8"?>
<p:tagLst xmlns:a="http://schemas.openxmlformats.org/drawingml/2006/main" xmlns:r="http://schemas.openxmlformats.org/officeDocument/2006/relationships" xmlns:p="http://schemas.openxmlformats.org/presentationml/2006/main">
  <p:tag name="TABLE_ENDDRAG_ORIGIN_RECT" val="524*284"/>
  <p:tag name="TABLE_ENDDRAG_RECT" val="5*394*524*284"/>
  <p:tag name="TABLE_AUTOADJUST_FLAG" val="1"/>
</p:tagLst>
</file>

<file path=ppt/tags/tag8.xml><?xml version="1.0" encoding="utf-8"?>
<p:tagLst xmlns:a="http://schemas.openxmlformats.org/drawingml/2006/main" xmlns:r="http://schemas.openxmlformats.org/officeDocument/2006/relationships" xmlns:p="http://schemas.openxmlformats.org/presentationml/2006/main">
  <p:tag name="TABLE_ENDDRAG_ORIGIN_RECT" val="524*351"/>
  <p:tag name="TABLE_ENDDRAG_RECT" val="0*406*524*351"/>
  <p:tag name="TABLE_AUTOADJUST_FLAG" val="1"/>
</p:tagLst>
</file>

<file path=ppt/tags/tag9.xml><?xml version="1.0" encoding="utf-8"?>
<p:tagLst xmlns:a="http://schemas.openxmlformats.org/drawingml/2006/main" xmlns:r="http://schemas.openxmlformats.org/officeDocument/2006/relationships" xmlns:p="http://schemas.openxmlformats.org/presentationml/2006/main">
  <p:tag name="TABLE_ENDDRAG_ORIGIN_RECT" val="524*345"/>
  <p:tag name="TABLE_ENDDRAG_RECT" val="5*394*524*345"/>
  <p:tag name="TABLE_AUTOADJUST_FLAG"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153</TotalTime>
  <Words>5809</Words>
  <Application>Microsoft Office PowerPoint</Application>
  <PresentationFormat>Widescreen</PresentationFormat>
  <Paragraphs>2329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 Regular</vt: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Temple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Keman Xu</dc:creator>
  <cp:lastModifiedBy>Keman Xu</cp:lastModifiedBy>
  <cp:revision>1</cp:revision>
  <dcterms:created xsi:type="dcterms:W3CDTF">2025-11-03T17:11:46Z</dcterms:created>
  <dcterms:modified xsi:type="dcterms:W3CDTF">2025-11-03T19:45:11Z</dcterms:modified>
</cp:coreProperties>
</file>